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42"/>
  </p:notesMasterIdLst>
  <p:sldIdLst>
    <p:sldId id="256" r:id="rId2"/>
    <p:sldId id="295" r:id="rId3"/>
    <p:sldId id="296" r:id="rId4"/>
    <p:sldId id="297" r:id="rId5"/>
    <p:sldId id="257" r:id="rId6"/>
    <p:sldId id="258" r:id="rId7"/>
    <p:sldId id="259" r:id="rId8"/>
    <p:sldId id="260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279" r:id="rId18"/>
    <p:sldId id="261" r:id="rId19"/>
    <p:sldId id="262" r:id="rId20"/>
    <p:sldId id="263" r:id="rId21"/>
    <p:sldId id="278" r:id="rId22"/>
    <p:sldId id="264" r:id="rId23"/>
    <p:sldId id="265" r:id="rId24"/>
    <p:sldId id="266" r:id="rId25"/>
    <p:sldId id="280" r:id="rId26"/>
    <p:sldId id="284" r:id="rId27"/>
    <p:sldId id="285" r:id="rId28"/>
    <p:sldId id="282" r:id="rId29"/>
    <p:sldId id="283" r:id="rId30"/>
    <p:sldId id="289" r:id="rId31"/>
    <p:sldId id="267" r:id="rId32"/>
    <p:sldId id="268" r:id="rId33"/>
    <p:sldId id="269" r:id="rId34"/>
    <p:sldId id="270" r:id="rId35"/>
    <p:sldId id="290" r:id="rId36"/>
    <p:sldId id="291" r:id="rId37"/>
    <p:sldId id="293" r:id="rId38"/>
    <p:sldId id="294" r:id="rId39"/>
    <p:sldId id="292" r:id="rId40"/>
    <p:sldId id="27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3821705-64AC-E84D-8B21-9ED32389DE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C67A9-6CAE-C34F-828D-F3D5A38558E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5D2AE-B5B8-9049-AB18-63A3348EDE34}" type="slidenum">
              <a:rPr lang="en-US"/>
              <a:pPr/>
              <a:t>10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1F6C9-7A41-294B-B8D3-270FCF9AAF1A}" type="slidenum">
              <a:rPr lang="en-US"/>
              <a:pPr/>
              <a:t>11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78E6D-9ADA-174C-BA27-9FA85BD6A47F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40FFE-79D6-6A46-B4E8-C9D4B669AB8D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49C4B-3E47-0049-8B6E-C05C4DC19D88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E334D-BBB4-0D40-BB36-00211665A45B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7DB6D-93FA-374B-9074-F567849855DE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0493E-774D-C449-AE78-1FA2A7D53868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7F3D7-CBF9-3A49-A28A-ABD7B0332CEF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48118-375F-3D49-8A71-F320AAD753AF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E983C-1E7D-B845-9697-50A15CEA37A7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AE254-9058-234B-8490-0EFB27B85E2F}" type="slidenum">
              <a:rPr lang="en-US"/>
              <a:pPr/>
              <a:t>20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0D91F-269E-9C43-B954-83E4A59DD013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1C07E-8836-EE4F-8D65-54ABCCA4A691}" type="slidenum">
              <a:rPr lang="en-US"/>
              <a:pPr/>
              <a:t>22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9C8A3-7A83-AB47-9512-BFD4DEAF616C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CBC13-B071-4C42-813A-BADDCB80F4E8}" type="slidenum">
              <a:rPr lang="en-US"/>
              <a:pPr/>
              <a:t>24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D43B9-47FB-754F-8BA3-AF3589CF7C0C}" type="slidenum">
              <a:rPr lang="en-US"/>
              <a:pPr/>
              <a:t>25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250C1-83B6-5247-B37D-75427B9DBD70}" type="slidenum">
              <a:rPr lang="en-US"/>
              <a:pPr/>
              <a:t>26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944C0-BE00-B144-B75B-A5B071648F90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7A119-04F8-1940-B237-298F93B13C1B}" type="slidenum">
              <a:rPr lang="en-US"/>
              <a:pPr/>
              <a:t>28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EBBBD-BF30-9C4E-A9E1-CB4B1AD50A29}" type="slidenum">
              <a:rPr lang="en-US"/>
              <a:pPr/>
              <a:t>29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E153C-4643-2747-B657-88827D7EE9B3}" type="slidenum">
              <a:rPr lang="en-US"/>
              <a:pPr/>
              <a:t>3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07E1B-3370-4349-9AA6-26623115E7BF}" type="slidenum">
              <a:rPr lang="en-US"/>
              <a:pPr/>
              <a:t>30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08868-C8FF-2944-9A89-CF3E40BF3C98}" type="slidenum">
              <a:rPr lang="en-US"/>
              <a:pPr/>
              <a:t>31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2A035-3201-E546-B29A-0069F0AE517D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B3D3E-18C2-2B41-9B6A-489F3055E9C7}" type="slidenum">
              <a:rPr lang="en-US"/>
              <a:pPr/>
              <a:t>33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F15F8-E251-914B-B700-8891E6F02E3D}" type="slidenum">
              <a:rPr lang="en-US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91A16-2107-784E-80F4-ADB33F916FAB}" type="slidenum">
              <a:rPr lang="en-US"/>
              <a:pPr/>
              <a:t>35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23BF3-DF7D-214F-9D7E-3ADE608487E9}" type="slidenum">
              <a:rPr lang="en-US"/>
              <a:pPr/>
              <a:t>36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1D70B-ED24-F74A-8C25-B7D2E3F05937}" type="slidenum">
              <a:rPr lang="en-US"/>
              <a:pPr/>
              <a:t>37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D159-FDDC-B34E-925C-CE49B6A4934C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70312-11E9-924B-A2B4-4F56E7EB84FF}" type="slidenum">
              <a:rPr lang="en-US"/>
              <a:pPr/>
              <a:t>39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EE558-EE09-CD42-B9F0-81FFA98FC42A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26FDD-F421-084A-AC29-B0E05E942035}" type="slidenum">
              <a:rPr lang="en-US"/>
              <a:pPr/>
              <a:t>40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FE891-B2A0-E64A-9B17-99D12918C6F4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FDFC0-D122-EA49-9DEA-84E6DDAC66BD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005CC-F8ED-924D-A42D-D373D2B792E9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A9913-D07A-7F4F-BB86-D83D8E0BEFE0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48341-0744-924E-9ED8-98838F022F2B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987875A-07EC-5141-82D2-F2F107420B7E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24772DD-EF90-1345-89CD-498DC2F106F8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681038"/>
            <a:ext cx="2087563" cy="5486400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438" y="681038"/>
            <a:ext cx="6113462" cy="5486400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E345D29-7C06-8B4B-B6E9-26B7447A60F4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681038"/>
            <a:ext cx="822325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9438" y="2052638"/>
            <a:ext cx="4100512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32350" y="2052638"/>
            <a:ext cx="4100513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23900" y="6237288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463" y="6164263"/>
            <a:ext cx="43195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219825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1BB056B-092C-5D4B-B95A-AB617BE73142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681038"/>
            <a:ext cx="822325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9438" y="2052638"/>
            <a:ext cx="4100512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2052638"/>
            <a:ext cx="4100513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23900" y="6237288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463" y="6164263"/>
            <a:ext cx="43195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219825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6B59C6CD-8D2B-0440-8F4F-5042AB8070F4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681038"/>
            <a:ext cx="8223250" cy="1143000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9438" y="2052638"/>
            <a:ext cx="4100512" cy="41148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2350" y="2052638"/>
            <a:ext cx="4100513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23900" y="6237288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1463" y="6164263"/>
            <a:ext cx="431958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219825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58033A69-463D-4D46-BCBC-B9C79F8DA5F9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8409157-8FB7-5B46-8AEA-E60F065892C4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1F00FE0-18C7-AF4B-800C-5FEBBA92FB29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2052638"/>
            <a:ext cx="4100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2052638"/>
            <a:ext cx="41005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5196807-0C59-DF45-983D-5E59A73DC004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10E294C-EA4E-FC4C-8726-B87DFD2D5B1C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0128C85-B590-524B-A97C-FFBB0489F0CF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94C43BB-C8DE-6E44-A50F-862A48F42D7B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2AF3542-AEF0-8B4E-A52F-E825BD2F3AF1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43DF707-737F-054A-BB15-757836D82AA2}" type="slidenum">
              <a:rPr lang="tr-TR"/>
              <a:pPr lvl="1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11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681038"/>
            <a:ext cx="822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Asılın başlık stili için tıklatın</a:t>
            </a:r>
          </a:p>
        </p:txBody>
      </p:sp>
      <p:sp>
        <p:nvSpPr>
          <p:cNvPr id="6150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2052638"/>
            <a:ext cx="835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Asılın metin stilleri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3" name="Rectangle 103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23900" y="6237288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14" name="Rectangle 10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1463" y="6164263"/>
            <a:ext cx="4319587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Tahoma" charset="0"/>
                <a:cs typeface="Tahoma" charset="0"/>
              </a:defRPr>
            </a:lvl1pPr>
          </a:lstStyle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15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19825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>
                <a:latin typeface="+mn-lt"/>
              </a:defRPr>
            </a:lvl2pPr>
          </a:lstStyle>
          <a:p>
            <a:pPr lvl="1"/>
            <a:fld id="{F5C98411-5DFC-B44F-949F-3C5C40DCC454}" type="slidenum">
              <a:rPr lang="tr-TR"/>
              <a:pPr lvl="1"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7F16D77-6630-E44B-AAE0-CBBC6A502823}" type="slidenum">
              <a:rPr lang="tr-TR"/>
              <a:pPr lvl="1"/>
              <a:t>1</a:t>
            </a:fld>
            <a:endParaRPr lang="tr-T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tr-TR">
                <a:latin typeface="Arial" charset="0"/>
              </a:rPr>
              <a:t>İş Yaşamında Paradigma Değişimi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78F2D081-582B-5F49-ABBB-4750608A5313}" type="slidenum">
              <a:rPr lang="tr-TR"/>
              <a:pPr lvl="1"/>
              <a:t>10</a:t>
            </a:fld>
            <a:endParaRPr lang="tr-TR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3250" cy="1143000"/>
          </a:xfrm>
          <a:noFill/>
          <a:ln/>
        </p:spPr>
        <p:txBody>
          <a:bodyPr/>
          <a:lstStyle/>
          <a:p>
            <a:r>
              <a:rPr lang="tr-TR"/>
              <a:t>KD örnekleri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292725" cy="4525963"/>
          </a:xfrm>
        </p:spPr>
        <p:txBody>
          <a:bodyPr/>
          <a:lstStyle/>
          <a:p>
            <a:r>
              <a:rPr lang="tr-TR" sz="2400"/>
              <a:t>Kurşun kalem &gt; </a:t>
            </a:r>
          </a:p>
          <a:p>
            <a:r>
              <a:rPr lang="tr-TR" sz="2000"/>
              <a:t>silgili KK</a:t>
            </a:r>
            <a:r>
              <a:rPr lang="tr-TR" sz="2400"/>
              <a:t> &gt; </a:t>
            </a:r>
          </a:p>
          <a:p>
            <a:r>
              <a:rPr lang="tr-TR" sz="2400"/>
              <a:t>üstü resimli &gt; </a:t>
            </a:r>
          </a:p>
          <a:p>
            <a:r>
              <a:rPr lang="tr-TR" sz="2000"/>
              <a:t>kokulu</a:t>
            </a:r>
            <a:r>
              <a:rPr lang="tr-TR" sz="2400"/>
              <a:t> &gt; </a:t>
            </a:r>
          </a:p>
          <a:p>
            <a:r>
              <a:rPr lang="tr-TR" sz="2400"/>
              <a:t>çeşitli yumuşaklıklarda &gt; </a:t>
            </a:r>
          </a:p>
          <a:p>
            <a:r>
              <a:rPr lang="tr-TR" sz="2000"/>
              <a:t>bitmiş kalemler için uzatıcılı</a:t>
            </a:r>
            <a:r>
              <a:rPr lang="tr-TR" sz="2400"/>
              <a:t> &gt; </a:t>
            </a:r>
          </a:p>
          <a:p>
            <a:r>
              <a:rPr lang="tr-TR" sz="2400"/>
              <a:t>silinir / sabit seçenekli &gt; </a:t>
            </a:r>
          </a:p>
          <a:p>
            <a:r>
              <a:rPr lang="tr-TR" sz="2000"/>
              <a:t>bir tarafı sabit bir tarafı silinebilir</a:t>
            </a:r>
            <a:r>
              <a:rPr lang="tr-TR" sz="2400"/>
              <a:t> &gt; </a:t>
            </a:r>
          </a:p>
          <a:p>
            <a:r>
              <a:rPr lang="tr-TR" sz="2400"/>
              <a:t>bir tarafı siyah – bir tarafı renkli….</a:t>
            </a:r>
          </a:p>
        </p:txBody>
      </p:sp>
      <p:pic>
        <p:nvPicPr>
          <p:cNvPr id="113670" name="Picture 6" descr="Slid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825" y="1727200"/>
            <a:ext cx="4321175" cy="324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2A5454E-6D38-1F44-B83C-184C9216E7A1}" type="slidenum">
              <a:rPr lang="tr-TR"/>
              <a:pPr lvl="1"/>
              <a:t>11</a:t>
            </a:fld>
            <a:endParaRPr lang="tr-TR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sz="4000"/>
              <a:t>KD örnekleri </a:t>
            </a:r>
            <a:r>
              <a:rPr lang="tr-TR" sz="1600"/>
              <a:t>(devam)</a:t>
            </a:r>
            <a:endParaRPr lang="tr-TR" sz="40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316412" cy="4641850"/>
          </a:xfrm>
        </p:spPr>
        <p:txBody>
          <a:bodyPr/>
          <a:lstStyle/>
          <a:p>
            <a:r>
              <a:rPr lang="tr-TR" sz="2400"/>
              <a:t>Meyva &gt; </a:t>
            </a:r>
          </a:p>
          <a:p>
            <a:r>
              <a:rPr lang="tr-TR" sz="2400"/>
              <a:t>organik meyva &gt; </a:t>
            </a:r>
          </a:p>
          <a:p>
            <a:r>
              <a:rPr lang="tr-TR" sz="2400"/>
              <a:t>full org. meyva &gt; </a:t>
            </a:r>
          </a:p>
          <a:p>
            <a:r>
              <a:rPr lang="tr-TR" sz="2400"/>
              <a:t>TSE kalite güvenceli &gt; </a:t>
            </a:r>
          </a:p>
          <a:p>
            <a:r>
              <a:rPr lang="tr-TR" sz="2400"/>
              <a:t>uluslar arası kalite  güvenceli &gt; </a:t>
            </a:r>
          </a:p>
          <a:p>
            <a:r>
              <a:rPr lang="tr-TR" sz="2400"/>
              <a:t>vakum paketli (bozulması geciktirilmiş) &gt; </a:t>
            </a:r>
          </a:p>
          <a:p>
            <a:r>
              <a:rPr lang="tr-TR" sz="2400"/>
              <a:t>ayıklanmış &gt; kurutulmuş &gt; üzerinde AR-GE yapılarak hangi hastalıklara iyi gelebileceği belirlenmiş &gt; 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484313"/>
            <a:ext cx="4716462" cy="4641850"/>
          </a:xfrm>
        </p:spPr>
        <p:txBody>
          <a:bodyPr/>
          <a:lstStyle/>
          <a:p>
            <a:r>
              <a:rPr lang="tr-TR" sz="2200"/>
              <a:t>aktif maddesi belirlenmiş &gt;</a:t>
            </a:r>
          </a:p>
          <a:p>
            <a:r>
              <a:rPr lang="tr-TR" sz="2200"/>
              <a:t>aktif maddesi sentetik olarak üretilmiş &gt; </a:t>
            </a:r>
          </a:p>
          <a:p>
            <a:r>
              <a:rPr lang="tr-TR" sz="2200"/>
              <a:t>ilaç haline dönüştürülmüş &gt;</a:t>
            </a:r>
          </a:p>
          <a:p>
            <a:r>
              <a:rPr lang="tr-TR" sz="2200"/>
              <a:t>satışından belirli bir payla toplumsal sorumluluk projeleri desteklenerek markaya güven pekiştirilmiş &gt; </a:t>
            </a:r>
          </a:p>
          <a:p>
            <a:r>
              <a:rPr lang="tr-TR" sz="2200"/>
              <a:t>firma eskiyerek  güven pekiştirmiş &gt; </a:t>
            </a:r>
          </a:p>
          <a:p>
            <a:r>
              <a:rPr lang="tr-TR" sz="2200"/>
              <a:t>güvenilir kişilerin bu markayı tercih ettiklerinin bilinir kılınması &gt; ….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30C8C83-6E1E-0C40-98BB-7FD83F48A982}" type="slidenum">
              <a:rPr lang="tr-TR"/>
              <a:pPr lvl="1"/>
              <a:t>12</a:t>
            </a:fld>
            <a:endParaRPr lang="tr-TR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3250" cy="1143000"/>
          </a:xfrm>
          <a:noFill/>
          <a:ln/>
        </p:spPr>
        <p:txBody>
          <a:bodyPr/>
          <a:lstStyle/>
          <a:p>
            <a:r>
              <a:rPr lang="tr-TR" sz="4000"/>
              <a:t>KD örnekleri </a:t>
            </a:r>
            <a:r>
              <a:rPr lang="tr-TR" sz="1600"/>
              <a:t>(devam)</a:t>
            </a:r>
            <a:endParaRPr lang="tr-TR" sz="40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292725" cy="4525963"/>
          </a:xfrm>
        </p:spPr>
        <p:txBody>
          <a:bodyPr/>
          <a:lstStyle/>
          <a:p>
            <a:r>
              <a:rPr lang="tr-TR" sz="2400"/>
              <a:t>Wolfram (RoM) (</a:t>
            </a:r>
            <a:r>
              <a:rPr lang="en-US" sz="2400">
                <a:ea typeface="Tahoma" charset="0"/>
                <a:cs typeface="Tahoma" charset="0"/>
              </a:rPr>
              <a:t>~</a:t>
            </a:r>
            <a:r>
              <a:rPr lang="tr-TR" sz="2400">
                <a:ea typeface="Tahoma" charset="0"/>
                <a:cs typeface="Tahoma" charset="0"/>
              </a:rPr>
              <a:t>$60/ton</a:t>
            </a:r>
            <a:r>
              <a:rPr lang="tr-TR" sz="2400"/>
              <a:t>) &gt; </a:t>
            </a:r>
          </a:p>
          <a:p>
            <a:r>
              <a:rPr lang="tr-TR" sz="2400"/>
              <a:t>taş-topraktan ayıklanmış (</a:t>
            </a:r>
            <a:r>
              <a:rPr lang="en-US" sz="2400">
                <a:ea typeface="Tahoma" charset="0"/>
                <a:cs typeface="Tahoma" charset="0"/>
              </a:rPr>
              <a:t>~</a:t>
            </a:r>
            <a:r>
              <a:rPr lang="tr-TR" sz="2400">
                <a:ea typeface="Tahoma" charset="0"/>
                <a:cs typeface="Tahoma" charset="0"/>
              </a:rPr>
              <a:t>$150/ton</a:t>
            </a:r>
            <a:r>
              <a:rPr lang="tr-TR" sz="2400"/>
              <a:t>) &gt; </a:t>
            </a:r>
          </a:p>
          <a:p>
            <a:r>
              <a:rPr lang="tr-TR" sz="2400"/>
              <a:t>yıkanmış (</a:t>
            </a:r>
            <a:r>
              <a:rPr lang="en-US" sz="2400">
                <a:ea typeface="Tahoma" charset="0"/>
                <a:cs typeface="Tahoma" charset="0"/>
              </a:rPr>
              <a:t>~</a:t>
            </a:r>
            <a:r>
              <a:rPr lang="tr-TR" sz="2400">
                <a:ea typeface="Tahoma" charset="0"/>
                <a:cs typeface="Tahoma" charset="0"/>
              </a:rPr>
              <a:t>$400/ton</a:t>
            </a:r>
            <a:r>
              <a:rPr lang="tr-TR" sz="2400"/>
              <a:t>) &gt; </a:t>
            </a:r>
          </a:p>
          <a:p>
            <a:r>
              <a:rPr lang="tr-TR" sz="2400"/>
              <a:t>sinterize edilmiş (</a:t>
            </a:r>
            <a:r>
              <a:rPr lang="en-US" sz="2400">
                <a:ea typeface="Tahoma" charset="0"/>
                <a:cs typeface="Tahoma" charset="0"/>
              </a:rPr>
              <a:t>~</a:t>
            </a:r>
            <a:r>
              <a:rPr lang="tr-TR" sz="2400">
                <a:ea typeface="Tahoma" charset="0"/>
                <a:cs typeface="Tahoma" charset="0"/>
              </a:rPr>
              <a:t>$1000/ton</a:t>
            </a:r>
            <a:r>
              <a:rPr lang="tr-TR" sz="2400"/>
              <a:t>) &gt; </a:t>
            </a:r>
          </a:p>
          <a:p>
            <a:r>
              <a:rPr lang="tr-TR" sz="2400"/>
              <a:t>karbonla tungsten-carbide hale getirilmiş (</a:t>
            </a:r>
            <a:r>
              <a:rPr lang="en-US" sz="2400">
                <a:ea typeface="Tahoma" charset="0"/>
                <a:cs typeface="Tahoma" charset="0"/>
              </a:rPr>
              <a:t>~</a:t>
            </a:r>
            <a:r>
              <a:rPr lang="tr-TR" sz="2400">
                <a:ea typeface="Tahoma" charset="0"/>
                <a:cs typeface="Tahoma" charset="0"/>
              </a:rPr>
              <a:t>$4000/ton</a:t>
            </a:r>
            <a:r>
              <a:rPr lang="tr-TR" sz="2400"/>
              <a:t>) &gt; </a:t>
            </a:r>
          </a:p>
          <a:p>
            <a:r>
              <a:rPr lang="tr-TR" sz="2400"/>
              <a:t>delici-kesici uç haline getirilmiş (</a:t>
            </a:r>
            <a:r>
              <a:rPr lang="en-US" sz="2400">
                <a:ea typeface="Tahoma" charset="0"/>
                <a:cs typeface="Tahoma" charset="0"/>
              </a:rPr>
              <a:t>~</a:t>
            </a:r>
            <a:r>
              <a:rPr lang="tr-TR" sz="2400">
                <a:ea typeface="Tahoma" charset="0"/>
                <a:cs typeface="Tahoma" charset="0"/>
              </a:rPr>
              <a:t>$10/gr</a:t>
            </a:r>
            <a:r>
              <a:rPr lang="tr-TR" sz="2400"/>
              <a:t>) …</a:t>
            </a:r>
          </a:p>
        </p:txBody>
      </p:sp>
      <p:pic>
        <p:nvPicPr>
          <p:cNvPr id="117766" name="Picture 6" descr="Slid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025" y="1597025"/>
            <a:ext cx="3990975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02E5284-3CAD-7D4C-B493-427656CB6A4E}" type="slidenum">
              <a:rPr lang="tr-TR"/>
              <a:pPr lvl="1"/>
              <a:t>13</a:t>
            </a:fld>
            <a:endParaRPr lang="tr-TR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/>
              <a:t>Zenginlik ancak KD ile olur..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2638"/>
            <a:ext cx="4678363" cy="4114800"/>
          </a:xfrm>
        </p:spPr>
        <p:txBody>
          <a:bodyPr/>
          <a:lstStyle/>
          <a:p>
            <a:r>
              <a:rPr lang="tr-TR" sz="2800"/>
              <a:t>Her ne üretiyorsanız mutlaka rakipleriniz vardır.</a:t>
            </a:r>
          </a:p>
          <a:p>
            <a:r>
              <a:rPr lang="tr-TR" sz="2800"/>
              <a:t>Hepsinin de amacı aynıdır: Pazar payınızı elinizden almak.</a:t>
            </a:r>
          </a:p>
          <a:p>
            <a:r>
              <a:rPr lang="tr-TR" sz="2800"/>
              <a:t>Bunun yolu tektir: sizinkinden daha yüksek katma değer yaratmak!</a:t>
            </a:r>
          </a:p>
        </p:txBody>
      </p:sp>
      <p:pic>
        <p:nvPicPr>
          <p:cNvPr id="119814" name="Picture 6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25" y="2306638"/>
            <a:ext cx="4206875" cy="315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524967F-EDB5-6247-84E9-FBFDDC7CFBF9}" type="slidenum">
              <a:rPr lang="tr-TR"/>
              <a:pPr lvl="1"/>
              <a:t>14</a:t>
            </a:fld>
            <a:endParaRPr lang="tr-TR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/>
              <a:t>Peki şu mümkün müdür?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2274888"/>
            <a:ext cx="4098925" cy="3892550"/>
          </a:xfrm>
        </p:spPr>
        <p:txBody>
          <a:bodyPr/>
          <a:lstStyle/>
          <a:p>
            <a:r>
              <a:rPr lang="tr-TR" sz="2800"/>
              <a:t>Tüm potansiyel rakiplerinizin hiçbirisi size yetişip geçemeyecektir!!</a:t>
            </a:r>
          </a:p>
          <a:p>
            <a:r>
              <a:rPr lang="tr-TR" sz="2800"/>
              <a:t>Bu, istatistik olarak imkansız olmasa da ona yakındır.</a:t>
            </a:r>
          </a:p>
        </p:txBody>
      </p:sp>
      <p:pic>
        <p:nvPicPr>
          <p:cNvPr id="121862" name="Picture 6" descr="Slid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63" y="2336800"/>
            <a:ext cx="4148137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39C3A58-5167-9341-9DE7-61C5215B021D}" type="slidenum">
              <a:rPr lang="tr-TR"/>
              <a:pPr lvl="1"/>
              <a:t>15</a:t>
            </a:fld>
            <a:endParaRPr lang="tr-TR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/>
              <a:t>Yani…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4038600" cy="4281488"/>
          </a:xfrm>
        </p:spPr>
        <p:txBody>
          <a:bodyPr/>
          <a:lstStyle/>
          <a:p>
            <a:r>
              <a:rPr lang="tr-TR" sz="2800"/>
              <a:t>O halde sonuç bellidir: önünde-sonunda pazar payınızı kaybedeceksiniz! </a:t>
            </a:r>
          </a:p>
          <a:p>
            <a:r>
              <a:rPr lang="tr-TR" sz="2800"/>
              <a:t>Dünyanın bir yerlerinde birileri mutlaka sizden daha iyi / daha ucuz (yani daha yüksek KD) yapacaktır.</a:t>
            </a:r>
          </a:p>
        </p:txBody>
      </p:sp>
      <p:pic>
        <p:nvPicPr>
          <p:cNvPr id="123909" name="Picture 5" descr="Slid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2700" y="2090738"/>
            <a:ext cx="4051300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3814920-6E1E-7C48-977D-371AC36C5900}" type="slidenum">
              <a:rPr lang="tr-TR"/>
              <a:pPr lvl="1"/>
              <a:t>16</a:t>
            </a:fld>
            <a:endParaRPr lang="tr-TR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3250" cy="1143000"/>
          </a:xfrm>
          <a:noFill/>
          <a:ln/>
        </p:spPr>
        <p:txBody>
          <a:bodyPr/>
          <a:lstStyle/>
          <a:p>
            <a:r>
              <a:rPr lang="tr-TR"/>
              <a:t>Nasıl korunacaksınız?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762500" cy="4525962"/>
          </a:xfrm>
        </p:spPr>
        <p:txBody>
          <a:bodyPr/>
          <a:lstStyle/>
          <a:p>
            <a:r>
              <a:rPr lang="tr-TR" sz="2800"/>
              <a:t>Eğer, mal / hizmet üretiminize paralel olarak, sürekli biçimde KD de üretiyor iseniz, size yetişilme şansını azaltabilirsiniz.</a:t>
            </a:r>
          </a:p>
          <a:p>
            <a:r>
              <a:rPr lang="tr-TR" sz="2800"/>
              <a:t>Ne kadar hızlı ve derinlikli KD artışı sağlarsanız bu şansı da o kadar azaltırsınız</a:t>
            </a:r>
          </a:p>
        </p:txBody>
      </p:sp>
      <p:pic>
        <p:nvPicPr>
          <p:cNvPr id="125957" name="Picture 5" descr="Sl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1638300"/>
            <a:ext cx="4324350" cy="324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98B3639-2926-7A4F-9EC9-8F0D2B5CFCAD}" type="slidenum">
              <a:rPr lang="tr-TR"/>
              <a:pPr lvl="1"/>
              <a:t>17</a:t>
            </a:fld>
            <a:endParaRPr lang="tr-T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tr-TR" sz="3600"/>
              <a:t>Yeni paradigma’nın simgesi: Sörf!</a:t>
            </a:r>
            <a:endParaRPr lang="en-US" sz="360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2638"/>
            <a:ext cx="5148263" cy="4114800"/>
          </a:xfrm>
        </p:spPr>
        <p:txBody>
          <a:bodyPr/>
          <a:lstStyle/>
          <a:p>
            <a:r>
              <a:rPr lang="tr-TR" sz="2800"/>
              <a:t>Geçmişin şekillendirdiği kalıplarınız, bu yeni gerçekliğe karşı direnebilir; ama bunu altetmeye çalışınız.</a:t>
            </a:r>
          </a:p>
          <a:p>
            <a:r>
              <a:rPr lang="tr-TR" sz="2800"/>
              <a:t>Yeni paradigmaya uyum gösteriniz.</a:t>
            </a:r>
          </a:p>
          <a:p>
            <a:r>
              <a:rPr lang="tr-TR" sz="2800"/>
              <a:t>Sörf yapar gibi!</a:t>
            </a:r>
            <a:endParaRPr lang="en-US" sz="2800"/>
          </a:p>
        </p:txBody>
      </p:sp>
      <p:pic>
        <p:nvPicPr>
          <p:cNvPr id="64520" name="Picture 8" descr="Slid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2206625"/>
            <a:ext cx="3840162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C6A7AB0-C16A-CE46-8AF0-ADB093BC6CAD}" type="slidenum">
              <a:rPr lang="tr-TR"/>
              <a:pPr lvl="1"/>
              <a:t>18</a:t>
            </a:fld>
            <a:endParaRPr lang="tr-T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74675"/>
          </a:xfrm>
          <a:noFill/>
          <a:ln/>
        </p:spPr>
        <p:txBody>
          <a:bodyPr/>
          <a:lstStyle/>
          <a:p>
            <a:pPr algn="ctr"/>
            <a:r>
              <a:rPr lang="tr-TR" sz="2800"/>
              <a:t>İşler</a:t>
            </a:r>
            <a:r>
              <a:rPr lang="tr-TR" sz="3600"/>
              <a:t> </a:t>
            </a:r>
            <a:r>
              <a:rPr lang="tr-TR" sz="1600"/>
              <a:t>-mutlaka-</a:t>
            </a:r>
            <a:r>
              <a:rPr lang="tr-TR" sz="3600"/>
              <a:t> </a:t>
            </a:r>
            <a:r>
              <a:rPr lang="tr-TR" sz="2800"/>
              <a:t>“ihtiyaçlar”ın çevresinde oluşurlar!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338" y="1268413"/>
            <a:ext cx="4335462" cy="48275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Maslow’un ihtiyaçlar hiyerarşisi: Fizyolojik, güvenlik, ait olma, sevgi-sevecenlik, saygınlık, kendini gerçekleştirme ihtiyaçları…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Nerede bir “ihtiyaç” varsa orada mutlaka bir “iş” vardır.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Nerede bir “iş” varsa onu yapacak birisine </a:t>
            </a:r>
            <a:r>
              <a:rPr lang="tr-TR" sz="2200" b="1">
                <a:solidFill>
                  <a:schemeClr val="folHlink"/>
                </a:solidFill>
              </a:rPr>
              <a:t>(çalışan, işçi, memur, hizmetli vb)</a:t>
            </a:r>
            <a:r>
              <a:rPr lang="tr-TR" sz="2200" b="1"/>
              <a:t> gerek vardır.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495800" cy="496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İnsanların gelirleri arttıkça, işleri başkalarına yaptırarak artan zamanı kendileri kullanmak isterler.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Gelirleri yetmezse kendileri yapmaya çalışırlar.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Başkasına yaptıramadığı, kendilerinin de yapamadıkları Işlere karşılık gelen ihtiyaçlarını gidermekten </a:t>
            </a:r>
            <a:r>
              <a:rPr lang="tr-TR" sz="2200" b="1">
                <a:solidFill>
                  <a:schemeClr val="folHlink"/>
                </a:solidFill>
              </a:rPr>
              <a:t>-geçici veya sürekli-</a:t>
            </a:r>
            <a:r>
              <a:rPr lang="tr-TR" sz="2200" b="1"/>
              <a:t> vazgeçerler.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tr-TR" sz="2200" b="1"/>
              <a:t>O halde iş=ihtiyaç’tır.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BA69E22-BE71-D241-A228-609A9E8F78C7}" type="slidenum">
              <a:rPr lang="tr-TR"/>
              <a:pPr lvl="1"/>
              <a:t>19</a:t>
            </a:fld>
            <a:endParaRPr lang="tr-T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660400"/>
          </a:xfrm>
          <a:noFill/>
          <a:ln/>
        </p:spPr>
        <p:txBody>
          <a:bodyPr/>
          <a:lstStyle/>
          <a:p>
            <a:r>
              <a:rPr lang="tr-TR" sz="2800"/>
              <a:t>İşler</a:t>
            </a:r>
            <a:r>
              <a:rPr lang="tr-TR" sz="3600" b="0"/>
              <a:t> </a:t>
            </a:r>
            <a:r>
              <a:rPr lang="tr-TR" sz="1600" b="0"/>
              <a:t>-</a:t>
            </a:r>
            <a:r>
              <a:rPr lang="tr-TR" sz="1600"/>
              <a:t>mutlaka-</a:t>
            </a:r>
            <a:r>
              <a:rPr lang="tr-TR" sz="3600" b="0"/>
              <a:t> </a:t>
            </a:r>
            <a:r>
              <a:rPr lang="tr-TR" sz="2800"/>
              <a:t>“beceriler”in çevresinde oluşurlar!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341438"/>
            <a:ext cx="4824413" cy="4754562"/>
          </a:xfrm>
        </p:spPr>
        <p:txBody>
          <a:bodyPr/>
          <a:lstStyle/>
          <a:p>
            <a:pPr marL="184150" indent="-163513">
              <a:lnSpc>
                <a:spcPct val="125000"/>
              </a:lnSpc>
              <a:spcBef>
                <a:spcPct val="0"/>
              </a:spcBef>
            </a:pPr>
            <a:r>
              <a:rPr lang="tr-TR" sz="2200" b="1"/>
              <a:t>Her ihtiyacın giderilmesi, güçlüğü ile orantılı bir beceriyi gerektirir.</a:t>
            </a:r>
          </a:p>
          <a:p>
            <a:pPr marL="184150" indent="-163513">
              <a:lnSpc>
                <a:spcPct val="125000"/>
              </a:lnSpc>
              <a:spcBef>
                <a:spcPct val="0"/>
              </a:spcBef>
            </a:pPr>
            <a:r>
              <a:rPr lang="tr-TR" sz="2200" b="1">
                <a:solidFill>
                  <a:schemeClr val="accent2"/>
                </a:solidFill>
              </a:rPr>
              <a:t>Bir ihtiyacın bulunması o becerinin de bulunacağı anlamına gelmez.</a:t>
            </a:r>
          </a:p>
          <a:p>
            <a:pPr marL="184150" indent="-163513">
              <a:lnSpc>
                <a:spcPct val="125000"/>
              </a:lnSpc>
              <a:spcBef>
                <a:spcPct val="0"/>
              </a:spcBef>
            </a:pPr>
            <a:r>
              <a:rPr lang="tr-TR" sz="2200" b="1"/>
              <a:t>Beceri yetmezse ihtiyaç giderilemez, dolayısıyla iş de söz konusu olmaz.</a:t>
            </a:r>
          </a:p>
          <a:p>
            <a:pPr marL="184150" indent="-163513">
              <a:lnSpc>
                <a:spcPct val="125000"/>
              </a:lnSpc>
              <a:spcBef>
                <a:spcPct val="0"/>
              </a:spcBef>
            </a:pPr>
            <a:r>
              <a:rPr lang="tr-TR" sz="2200" b="1">
                <a:solidFill>
                  <a:schemeClr val="accent2"/>
                </a:solidFill>
              </a:rPr>
              <a:t>Beceri ve geçerli beceri !</a:t>
            </a:r>
          </a:p>
          <a:p>
            <a:pPr marL="184150" indent="-163513">
              <a:lnSpc>
                <a:spcPct val="125000"/>
              </a:lnSpc>
              <a:spcBef>
                <a:spcPct val="0"/>
              </a:spcBef>
            </a:pPr>
            <a:r>
              <a:rPr lang="tr-TR" sz="2200" b="1"/>
              <a:t>O halde iş= G. beceri’dir.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412875"/>
            <a:ext cx="4643437" cy="46831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200" b="1">
                <a:solidFill>
                  <a:schemeClr val="accent2"/>
                </a:solidFill>
              </a:rPr>
              <a:t>Gelir, G. beceri karşılığında ihtiyaç sahibinin ödemeye razı olduğu bedeldir. 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200" b="1"/>
              <a:t>İhtiyacın güçlüğü, riski, yasallığı, ahlakiliği, sürekliliği vb gereken G. beceriyi belirler.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200" b="1">
                <a:solidFill>
                  <a:schemeClr val="accent2"/>
                </a:solidFill>
              </a:rPr>
              <a:t>O halde gelir = G.beceri’dir.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200" b="1"/>
              <a:t>İş karşılığındaki gelir, o işe talip insan sayısına bağlıdır.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200" b="1">
                <a:solidFill>
                  <a:schemeClr val="accent2"/>
                </a:solidFill>
              </a:rPr>
              <a:t>O halde, basit G.beceriler için talip çok, gelir azdır.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C369625-8171-4C46-A833-B8370954BF39}" type="slidenum">
              <a:rPr lang="tr-TR"/>
              <a:pPr lvl="1"/>
              <a:t>2</a:t>
            </a:fld>
            <a:endParaRPr lang="tr-TR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noFill/>
          <a:ln/>
        </p:spPr>
        <p:txBody>
          <a:bodyPr/>
          <a:lstStyle/>
          <a:p>
            <a:pPr algn="ctr"/>
            <a:r>
              <a:rPr lang="tr-TR" sz="4000">
                <a:latin typeface="Arial" charset="0"/>
              </a:rPr>
              <a:t>Bu seminerden </a:t>
            </a:r>
            <a:br>
              <a:rPr lang="tr-TR" sz="4000">
                <a:latin typeface="Arial" charset="0"/>
              </a:rPr>
            </a:br>
            <a:r>
              <a:rPr lang="tr-TR" sz="4000">
                <a:latin typeface="Arial" charset="0"/>
              </a:rPr>
              <a:t>neler beklenmeli; </a:t>
            </a:r>
            <a:br>
              <a:rPr lang="tr-TR" sz="4000">
                <a:latin typeface="Arial" charset="0"/>
              </a:rPr>
            </a:br>
            <a:r>
              <a:rPr lang="tr-TR" sz="4000">
                <a:latin typeface="Arial" charset="0"/>
              </a:rPr>
              <a:t>neler beklenmemeli?</a:t>
            </a:r>
            <a:endParaRPr lang="en-US" sz="4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F7B41A5-D159-5D4B-A06E-C91D6BD59075}" type="slidenum">
              <a:rPr lang="tr-TR"/>
              <a:pPr lvl="1"/>
              <a:t>20</a:t>
            </a:fld>
            <a:endParaRPr lang="tr-T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681038"/>
            <a:ext cx="8223250" cy="822325"/>
          </a:xfrm>
          <a:noFill/>
          <a:ln/>
        </p:spPr>
        <p:txBody>
          <a:bodyPr/>
          <a:lstStyle/>
          <a:p>
            <a:r>
              <a:rPr lang="tr-TR" sz="3600"/>
              <a:t>Bir kısır döngü!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916113"/>
            <a:ext cx="5110163" cy="406082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Düşük beceri &gt; ………….</a:t>
            </a:r>
          </a:p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düşük gelir &gt; </a:t>
            </a:r>
          </a:p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düşük ihtiyaç tatmini &gt;</a:t>
            </a:r>
          </a:p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az sayıda iş &gt; </a:t>
            </a:r>
          </a:p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çok sayıda talibin rekabeti &gt;</a:t>
            </a:r>
          </a:p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düşük ücret &gt; </a:t>
            </a:r>
          </a:p>
          <a:p>
            <a:pPr>
              <a:lnSpc>
                <a:spcPct val="13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tr-TR" sz="2400" b="1"/>
              <a:t>daha da düşen gelir ……..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16042471">
            <a:off x="5437981" y="2558257"/>
            <a:ext cx="4106863" cy="2387600"/>
          </a:xfrm>
          <a:prstGeom prst="curvedUpArrow">
            <a:avLst>
              <a:gd name="adj1" fmla="val 6984"/>
              <a:gd name="adj2" fmla="val 41513"/>
              <a:gd name="adj3" fmla="val 20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DB3DDEA-B720-F442-91A7-D89F1D72717A}" type="slidenum">
              <a:rPr lang="tr-TR"/>
              <a:pPr lvl="1"/>
              <a:t>21</a:t>
            </a:fld>
            <a:endParaRPr lang="tr-TR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579438" y="404813"/>
            <a:ext cx="8223250" cy="863600"/>
          </a:xfrm>
          <a:noFill/>
          <a:ln/>
        </p:spPr>
        <p:txBody>
          <a:bodyPr/>
          <a:lstStyle/>
          <a:p>
            <a:pPr algn="ctr"/>
            <a:r>
              <a:rPr lang="tr-TR"/>
              <a:t>G.Beceri arttıkça gelir artar!</a:t>
            </a:r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843213" y="18446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843213" y="6165850"/>
            <a:ext cx="4897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Freeform 11"/>
          <p:cNvSpPr>
            <a:spLocks/>
          </p:cNvSpPr>
          <p:nvPr/>
        </p:nvSpPr>
        <p:spPr bwMode="auto">
          <a:xfrm>
            <a:off x="2843213" y="1916113"/>
            <a:ext cx="4321175" cy="3959225"/>
          </a:xfrm>
          <a:custGeom>
            <a:avLst/>
            <a:gdLst/>
            <a:ahLst/>
            <a:cxnLst>
              <a:cxn ang="0">
                <a:pos x="0" y="2494"/>
              </a:cxn>
              <a:cxn ang="0">
                <a:pos x="1497" y="2358"/>
              </a:cxn>
              <a:cxn ang="0">
                <a:pos x="2268" y="1905"/>
              </a:cxn>
              <a:cxn ang="0">
                <a:pos x="2586" y="1179"/>
              </a:cxn>
              <a:cxn ang="0">
                <a:pos x="2722" y="0"/>
              </a:cxn>
            </a:cxnLst>
            <a:rect l="0" t="0" r="r" b="b"/>
            <a:pathLst>
              <a:path w="2722" h="2494">
                <a:moveTo>
                  <a:pt x="0" y="2494"/>
                </a:moveTo>
                <a:cubicBezTo>
                  <a:pt x="559" y="2475"/>
                  <a:pt x="1119" y="2456"/>
                  <a:pt x="1497" y="2358"/>
                </a:cubicBezTo>
                <a:cubicBezTo>
                  <a:pt x="1875" y="2260"/>
                  <a:pt x="2087" y="2101"/>
                  <a:pt x="2268" y="1905"/>
                </a:cubicBezTo>
                <a:cubicBezTo>
                  <a:pt x="2449" y="1709"/>
                  <a:pt x="2510" y="1496"/>
                  <a:pt x="2586" y="1179"/>
                </a:cubicBezTo>
                <a:cubicBezTo>
                  <a:pt x="2662" y="862"/>
                  <a:pt x="2692" y="431"/>
                  <a:pt x="2722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7380288" y="5876925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432675" y="5370513"/>
            <a:ext cx="105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000"/>
              <a:t>G.beceri</a:t>
            </a:r>
            <a:endParaRPr lang="en-US" sz="2000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V="1">
            <a:off x="2484438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692275" y="2420938"/>
            <a:ext cx="70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000"/>
              <a:t>Gelir</a:t>
            </a:r>
            <a:endParaRPr lang="en-US" sz="2000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051050" y="58769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476375" y="5445125"/>
            <a:ext cx="86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000"/>
              <a:t>Asgari</a:t>
            </a:r>
          </a:p>
          <a:p>
            <a:r>
              <a:rPr lang="tr-TR" sz="2000"/>
              <a:t>ücret</a:t>
            </a:r>
            <a:endParaRPr lang="en-US" sz="2000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5795963" y="3644900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435600" y="4292600"/>
            <a:ext cx="7207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419475" y="3860800"/>
            <a:ext cx="2228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Tahoma" charset="0"/>
              </a:rPr>
              <a:t>Geleneksel “</a:t>
            </a:r>
            <a:r>
              <a:rPr lang="tr-TR" sz="2400" b="1">
                <a:latin typeface="Tahoma" charset="0"/>
              </a:rPr>
              <a:t>iş</a:t>
            </a:r>
            <a:r>
              <a:rPr lang="tr-TR" sz="2400">
                <a:latin typeface="Tahoma" charset="0"/>
              </a:rPr>
              <a:t>”</a:t>
            </a:r>
          </a:p>
          <a:p>
            <a:r>
              <a:rPr lang="tr-TR" sz="2400">
                <a:latin typeface="Tahoma" charset="0"/>
              </a:rPr>
              <a:t>paradigması</a:t>
            </a:r>
            <a:endParaRPr lang="en-US" sz="2400">
              <a:latin typeface="Tahoma" charset="0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6156325" y="3925888"/>
            <a:ext cx="197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Tahoma" charset="0"/>
              </a:rPr>
              <a:t>Yeni “</a:t>
            </a:r>
            <a:r>
              <a:rPr lang="tr-TR" sz="2400" b="1">
                <a:latin typeface="Tahoma" charset="0"/>
              </a:rPr>
              <a:t>değer</a:t>
            </a:r>
            <a:r>
              <a:rPr lang="tr-TR" sz="2400">
                <a:latin typeface="Tahoma" charset="0"/>
              </a:rPr>
              <a:t>”</a:t>
            </a:r>
          </a:p>
          <a:p>
            <a:r>
              <a:rPr lang="tr-TR" sz="2400">
                <a:latin typeface="Tahoma" charset="0"/>
              </a:rPr>
              <a:t>paradigması</a:t>
            </a:r>
            <a:endParaRPr lang="en-US" sz="24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31" grpId="0" animBg="1"/>
      <p:bldP spid="56332" grpId="0" animBg="1"/>
      <p:bldP spid="56333" grpId="0"/>
      <p:bldP spid="56334" grpId="0" animBg="1"/>
      <p:bldP spid="56335" grpId="0"/>
      <p:bldP spid="56338" grpId="0" animBg="1"/>
      <p:bldP spid="56339" grpId="0" animBg="1"/>
      <p:bldP spid="56340" grpId="0"/>
      <p:bldP spid="56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D90DECC-87E5-3F4F-A418-E8E1BB3A4763}" type="slidenum">
              <a:rPr lang="tr-TR"/>
              <a:pPr lvl="1"/>
              <a:t>22</a:t>
            </a:fld>
            <a:endParaRPr lang="tr-T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50" y="195263"/>
            <a:ext cx="8832850" cy="1276350"/>
          </a:xfrm>
          <a:noFill/>
          <a:ln/>
        </p:spPr>
        <p:txBody>
          <a:bodyPr/>
          <a:lstStyle/>
          <a:p>
            <a:pPr algn="ctr"/>
            <a:r>
              <a:rPr lang="tr-TR" sz="3600"/>
              <a:t>İşsizlik ve giderilemeyen ihtiyaçlar </a:t>
            </a:r>
            <a:r>
              <a:rPr lang="tr-TR" sz="2400">
                <a:solidFill>
                  <a:srgbClr val="6699FF"/>
                </a:solidFill>
              </a:rPr>
              <a:t>(yani iş)</a:t>
            </a:r>
            <a:r>
              <a:rPr lang="tr-TR" sz="3600"/>
              <a:t> aynı anda var olabilir mi?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9144000" cy="4202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Az sayıda </a:t>
            </a:r>
            <a:r>
              <a:rPr lang="tr-TR" sz="2200" b="1">
                <a:solidFill>
                  <a:schemeClr val="accent2"/>
                </a:solidFill>
              </a:rPr>
              <a:t>ihtiyaç = iş = beceri</a:t>
            </a:r>
            <a:r>
              <a:rPr lang="tr-TR" sz="2200" b="1"/>
              <a:t> için çok sayıda kişiyle yarışmak yerine rakip sayısını azaltıp daha yüksek becerili işlere yönelmek!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Bu ne demek? Yüksek öğrenim? </a:t>
            </a:r>
            <a:r>
              <a:rPr lang="tr-TR" sz="2200" b="1">
                <a:solidFill>
                  <a:srgbClr val="6699FF"/>
                </a:solidFill>
              </a:rPr>
              <a:t>(zaten onlar işsiz)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Hayır! Diploma ve beceri ve geçerli beceri farkına dikkat..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Diploma beceri demek olmayabilir.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Ayrıca da geçerli beceri, beceriden farklıdır.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Beceri yetmezliğinden dolayı (iş)e dönüşmemiş ihtiyaçlar “geçerli beceri” bekliyor.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45000"/>
              </a:spcAft>
            </a:pPr>
            <a:r>
              <a:rPr lang="tr-TR" sz="2200" b="1"/>
              <a:t>Yani </a:t>
            </a:r>
            <a:r>
              <a:rPr lang="tr-TR" sz="2200" b="1">
                <a:solidFill>
                  <a:schemeClr val="accent2"/>
                </a:solidFill>
              </a:rPr>
              <a:t>iş</a:t>
            </a:r>
            <a:r>
              <a:rPr lang="tr-TR" sz="2200" b="1"/>
              <a:t> ve </a:t>
            </a:r>
            <a:r>
              <a:rPr lang="tr-TR" sz="2200" b="1">
                <a:solidFill>
                  <a:schemeClr val="accent2"/>
                </a:solidFill>
              </a:rPr>
              <a:t>işsizlik</a:t>
            </a:r>
            <a:r>
              <a:rPr lang="tr-TR" sz="2200" b="1"/>
              <a:t> birlikte!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39C8197-A23B-3246-96EB-F183E57A41E2}" type="slidenum">
              <a:rPr lang="tr-TR"/>
              <a:pPr lvl="1"/>
              <a:t>23</a:t>
            </a:fld>
            <a:endParaRPr lang="tr-T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68275"/>
            <a:ext cx="8966200" cy="995363"/>
          </a:xfrm>
          <a:noFill/>
          <a:ln/>
        </p:spPr>
        <p:txBody>
          <a:bodyPr/>
          <a:lstStyle/>
          <a:p>
            <a:r>
              <a:rPr lang="tr-TR" sz="3200"/>
              <a:t>O halde sorun, beceri edinmeye geliyor…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338" y="1268413"/>
            <a:ext cx="8983662" cy="4827587"/>
          </a:xfrm>
        </p:spPr>
        <p:txBody>
          <a:bodyPr/>
          <a:lstStyle/>
          <a:p>
            <a:pPr marL="195263" indent="-195263"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tr-TR" sz="2400" b="1">
                <a:solidFill>
                  <a:schemeClr val="accent2"/>
                </a:solidFill>
              </a:rPr>
              <a:t>Peki bu nasıl olacak? Tam geçerli olmayan bir beceriyi </a:t>
            </a:r>
            <a:r>
              <a:rPr lang="tr-TR" sz="2400" b="1">
                <a:solidFill>
                  <a:srgbClr val="6699FF"/>
                </a:solidFill>
              </a:rPr>
              <a:t>o da güçlükle</a:t>
            </a:r>
            <a:r>
              <a:rPr lang="tr-TR" sz="2400" b="1"/>
              <a:t> </a:t>
            </a:r>
            <a:r>
              <a:rPr lang="tr-TR" sz="2400" b="1">
                <a:solidFill>
                  <a:schemeClr val="accent2"/>
                </a:solidFill>
              </a:rPr>
              <a:t>edinilirken, yeni beceriler nasıl edinilecek?</a:t>
            </a:r>
            <a:r>
              <a:rPr lang="tr-TR" sz="2000" b="1"/>
              <a:t>  </a:t>
            </a:r>
          </a:p>
          <a:p>
            <a:pPr marL="195263" indent="-195263">
              <a:lnSpc>
                <a:spcPct val="130000"/>
              </a:lnSpc>
              <a:spcBef>
                <a:spcPct val="0"/>
              </a:spcBef>
            </a:pPr>
            <a:endParaRPr lang="tr-TR" sz="1800" b="1"/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Beceri ve G. Becerinin çok farklı oldukları,</a:t>
            </a:r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Diplomanın mutlaka beceri kazandırmayabileceği,</a:t>
            </a:r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İşsizlik varsa giderilemeyen ihtiyaçlara olduğu,</a:t>
            </a:r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Koyulacak her sınırlamanın şansı daha azalttığı,</a:t>
            </a:r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G.becerilerin ancak yeni paradigma olan “öğrenme” yoluyla kazanılacağı,</a:t>
            </a:r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Nerede bir sorun varsa orada mutlaka bir öğrenme yetersizliği olduğu ve</a:t>
            </a:r>
          </a:p>
          <a:p>
            <a:pPr marL="195263" indent="-195263">
              <a:lnSpc>
                <a:spcPct val="140000"/>
              </a:lnSpc>
              <a:spcBef>
                <a:spcPct val="0"/>
              </a:spcBef>
            </a:pPr>
            <a:r>
              <a:rPr lang="tr-TR" sz="1800" b="1"/>
              <a:t>Her insanın dünyaya bir öğrenme makinesi olarak geldiği</a:t>
            </a:r>
          </a:p>
          <a:p>
            <a:pPr marL="195263" indent="-195263" algn="ctr">
              <a:lnSpc>
                <a:spcPct val="130000"/>
              </a:lnSpc>
              <a:spcBef>
                <a:spcPct val="0"/>
              </a:spcBef>
              <a:buFont typeface="Wingdings" charset="2"/>
              <a:buNone/>
            </a:pPr>
            <a:r>
              <a:rPr lang="tr-TR" sz="3600" b="1">
                <a:solidFill>
                  <a:schemeClr val="accent2"/>
                </a:solidFill>
              </a:rPr>
              <a:t>iyi anlaşılacak!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4B795CE-EB9F-C344-9C5B-AEFD9297804A}" type="slidenum">
              <a:rPr lang="tr-TR"/>
              <a:pPr lvl="1"/>
              <a:t>24</a:t>
            </a:fld>
            <a:endParaRPr lang="tr-T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3250" cy="1143000"/>
          </a:xfrm>
          <a:noFill/>
          <a:ln/>
        </p:spPr>
        <p:txBody>
          <a:bodyPr/>
          <a:lstStyle/>
          <a:p>
            <a:r>
              <a:rPr lang="en-US" sz="3600"/>
              <a:t>İş (istihdam) için altın denklem</a:t>
            </a:r>
            <a:r>
              <a:rPr lang="tr-TR" sz="3600"/>
              <a:t>ler</a:t>
            </a:r>
            <a:r>
              <a:rPr lang="en-US" sz="3600"/>
              <a:t>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2638"/>
            <a:ext cx="5187950" cy="4113212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b="1"/>
              <a:t>İş = </a:t>
            </a:r>
            <a:r>
              <a:rPr lang="tr-TR" sz="2800" b="1"/>
              <a:t>Gelir </a:t>
            </a:r>
          </a:p>
          <a:p>
            <a:pPr>
              <a:buFont typeface="Wingdings" charset="2"/>
              <a:buNone/>
            </a:pPr>
            <a:r>
              <a:rPr lang="tr-TR" sz="2800" b="1"/>
              <a:t>	 = </a:t>
            </a:r>
            <a:r>
              <a:rPr lang="en-US" sz="2800" b="1"/>
              <a:t>Giderilmesi </a:t>
            </a:r>
            <a:r>
              <a:rPr lang="tr-TR" sz="2800" b="1">
                <a:latin typeface="Arial" charset="0"/>
              </a:rPr>
              <a:t>           </a:t>
            </a:r>
            <a:r>
              <a:rPr lang="en-US" sz="2800" b="1"/>
              <a:t>beklenen bir </a:t>
            </a:r>
            <a:r>
              <a:rPr lang="tr-TR" sz="2800" b="1"/>
              <a:t>	</a:t>
            </a:r>
            <a:r>
              <a:rPr lang="en-US" sz="2800" b="1">
                <a:solidFill>
                  <a:schemeClr val="accent2"/>
                </a:solidFill>
              </a:rPr>
              <a:t>ihtiyaç</a:t>
            </a:r>
            <a:r>
              <a:rPr lang="en-US" sz="2800" b="1"/>
              <a:t> </a:t>
            </a:r>
            <a:r>
              <a:rPr lang="tr-TR" sz="2800" b="1"/>
              <a:t>	</a:t>
            </a:r>
          </a:p>
          <a:p>
            <a:pPr>
              <a:buFont typeface="Wingdings" charset="2"/>
              <a:buNone/>
            </a:pPr>
            <a:r>
              <a:rPr lang="tr-TR" sz="2800" b="1"/>
              <a:t>	 </a:t>
            </a:r>
            <a:r>
              <a:rPr lang="en-US" sz="2800" b="1"/>
              <a:t>= </a:t>
            </a:r>
            <a:r>
              <a:rPr lang="tr-TR" sz="2800" b="1"/>
              <a:t>G.beceri</a:t>
            </a:r>
          </a:p>
          <a:p>
            <a:pPr>
              <a:buFont typeface="Wingdings" charset="2"/>
              <a:buNone/>
            </a:pPr>
            <a:r>
              <a:rPr lang="tr-TR" sz="2800" b="1"/>
              <a:t>	 = </a:t>
            </a:r>
            <a:r>
              <a:rPr lang="en-US" sz="2800" b="1"/>
              <a:t>∑ </a:t>
            </a:r>
            <a:r>
              <a:rPr lang="en-US" sz="2800" b="1">
                <a:solidFill>
                  <a:schemeClr val="accent2"/>
                </a:solidFill>
              </a:rPr>
              <a:t>öğrenme</a:t>
            </a:r>
            <a:r>
              <a:rPr lang="tr-TR" sz="2800" b="1">
                <a:solidFill>
                  <a:schemeClr val="accent2"/>
                </a:solidFill>
              </a:rPr>
              <a:t>(ler)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buFont typeface="Wingdings" charset="2"/>
              <a:buNone/>
            </a:pPr>
            <a:endParaRPr lang="en-US" sz="2800"/>
          </a:p>
          <a:p>
            <a:pPr>
              <a:buFont typeface="Wingdings" charset="2"/>
              <a:buNone/>
            </a:pPr>
            <a:endParaRPr lang="en-US">
              <a:solidFill>
                <a:srgbClr val="FFFF00"/>
              </a:solidFill>
            </a:endParaRPr>
          </a:p>
          <a:p>
            <a:pPr>
              <a:buFont typeface="Wingdings" charset="2"/>
              <a:buNone/>
            </a:pPr>
            <a:endParaRPr lang="en-US"/>
          </a:p>
        </p:txBody>
      </p:sp>
      <p:pic>
        <p:nvPicPr>
          <p:cNvPr id="28682" name="Picture 10" descr="Slid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335088"/>
            <a:ext cx="478790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7A35FB4-45E6-3343-823D-7C8897B5C9FD}" type="slidenum">
              <a:rPr lang="tr-TR"/>
              <a:pPr lvl="1"/>
              <a:t>25</a:t>
            </a:fld>
            <a:endParaRPr lang="tr-TR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tr-TR" sz="3200">
                <a:latin typeface="Arial" charset="0"/>
              </a:rPr>
              <a:t>Soru 2: Size “yeterli gelir” sağlayabilecek “ihtiyaçlar” nelerdir?</a:t>
            </a:r>
            <a:endParaRPr lang="en-US" sz="3200">
              <a:latin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52638"/>
            <a:ext cx="8609013" cy="4114800"/>
          </a:xfrm>
        </p:spPr>
        <p:txBody>
          <a:bodyPr/>
          <a:lstStyle/>
          <a:p>
            <a:r>
              <a:rPr lang="tr-TR"/>
              <a:t>Diplomalar, ihtiyaçların neler olduğunu söylemez.</a:t>
            </a:r>
          </a:p>
          <a:p>
            <a:r>
              <a:rPr lang="tr-TR"/>
              <a:t>İhtiyaçlar yaşam içinde ve/ya özel çabayla öğrenilebilir.</a:t>
            </a:r>
          </a:p>
          <a:p>
            <a:pPr lvl="1"/>
            <a:r>
              <a:rPr lang="tr-TR"/>
              <a:t>İhtiyaçların en somut şekillendiği yerleri bulun, oralarda bir süre karşılıksız çalışmayı deneyin,</a:t>
            </a:r>
          </a:p>
          <a:p>
            <a:pPr lvl="1"/>
            <a:r>
              <a:rPr lang="tr-TR"/>
              <a:t>Ticari yaşamın içinde bulunanlara sorun (iki mektup).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66514D9-6F4C-7147-8CE2-09BA7E23ED17}" type="slidenum">
              <a:rPr lang="tr-TR"/>
              <a:pPr lvl="1"/>
              <a:t>26</a:t>
            </a:fld>
            <a:endParaRPr lang="tr-TR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tr-TR" sz="3600">
                <a:latin typeface="Arial" charset="0"/>
              </a:rPr>
              <a:t>Soru 3: ihtiyacın ve sizin durumunuz!</a:t>
            </a:r>
            <a:endParaRPr lang="en-US" sz="3600">
              <a:latin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4248150" cy="4683125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tr-TR" sz="2800"/>
              <a:t>Her nerede bir ihtiyaç varsa orada bir “iş”, nerede bir iş varsa, orada “size” ihtiyaç vardır. 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tr-TR" sz="2800"/>
              <a:t>Ama acaba, ihtiyaç ile sizin durumunuz ne kadar uyumlu?</a:t>
            </a:r>
            <a:endParaRPr lang="en-US" sz="2800"/>
          </a:p>
        </p:txBody>
      </p:sp>
      <p:pic>
        <p:nvPicPr>
          <p:cNvPr id="76805" name="Picture 5" descr="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57338"/>
            <a:ext cx="4535487" cy="436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C4B3D4B-B37E-2E40-9EA3-1BB206F82605}" type="slidenum">
              <a:rPr lang="tr-TR"/>
              <a:pPr lvl="1"/>
              <a:t>27</a:t>
            </a:fld>
            <a:endParaRPr lang="tr-TR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noFill/>
          <a:ln/>
        </p:spPr>
        <p:txBody>
          <a:bodyPr/>
          <a:lstStyle/>
          <a:p>
            <a:pPr algn="ctr"/>
            <a:r>
              <a:rPr lang="tr-TR"/>
              <a:t>Örneğin</a:t>
            </a:r>
            <a:r>
              <a:rPr lang="en-US"/>
              <a:t>!</a:t>
            </a:r>
            <a:endParaRPr lang="en-US" sz="28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076825" cy="48006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buFont typeface="Wingdings" charset="2"/>
              <a:buNone/>
            </a:pPr>
            <a:r>
              <a:rPr lang="en-US" sz="2200" b="1"/>
              <a:t>Acaba, benim arzu ettiğim geliri sağlayabilen “ihtiyaçlar”, benim giderebileceğim ve de gidermek isteyebileceğim ihtiyaçlar mı?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charset="2"/>
              <a:buNone/>
            </a:pPr>
            <a:r>
              <a:rPr lang="en-US" sz="2200" b="1"/>
              <a:t>Örneğin, hasta bakımı bir ihtiyaçtır ama ben o ihtiyacı gidermek istemiyorum </a:t>
            </a:r>
            <a:endParaRPr lang="tr-TR" sz="2200" b="1"/>
          </a:p>
          <a:p>
            <a:pPr>
              <a:lnSpc>
                <a:spcPct val="140000"/>
              </a:lnSpc>
              <a:spcBef>
                <a:spcPct val="0"/>
              </a:spcBef>
              <a:buFont typeface="Wingdings" charset="2"/>
              <a:buNone/>
            </a:pPr>
            <a:r>
              <a:rPr lang="tr-TR" sz="2200" b="1"/>
              <a:t>	</a:t>
            </a:r>
            <a:r>
              <a:rPr lang="en-US" sz="2200" b="1"/>
              <a:t>(ayrıca, nasıl giderileceğini de bilmiyorum)..</a:t>
            </a:r>
          </a:p>
        </p:txBody>
      </p:sp>
      <p:pic>
        <p:nvPicPr>
          <p:cNvPr id="78852" name="Picture 4" descr="000pir-print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4284662" cy="4132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A0EAF58-90CC-6541-B026-852F4927C975}" type="slidenum">
              <a:rPr lang="tr-TR"/>
              <a:pPr lvl="1"/>
              <a:t>28</a:t>
            </a:fld>
            <a:endParaRPr lang="tr-TR"/>
          </a:p>
        </p:txBody>
      </p:sp>
      <p:sp>
        <p:nvSpPr>
          <p:cNvPr id="72706" name="Freeform 2"/>
          <p:cNvSpPr>
            <a:spLocks/>
          </p:cNvSpPr>
          <p:nvPr/>
        </p:nvSpPr>
        <p:spPr bwMode="auto">
          <a:xfrm>
            <a:off x="5683250" y="3175000"/>
            <a:ext cx="1701800" cy="1473200"/>
          </a:xfrm>
          <a:custGeom>
            <a:avLst/>
            <a:gdLst/>
            <a:ahLst/>
            <a:cxnLst>
              <a:cxn ang="0">
                <a:pos x="952" y="368"/>
              </a:cxn>
              <a:cxn ang="0">
                <a:pos x="1072" y="72"/>
              </a:cxn>
              <a:cxn ang="0">
                <a:pos x="608" y="120"/>
              </a:cxn>
              <a:cxn ang="0">
                <a:pos x="456" y="184"/>
              </a:cxn>
              <a:cxn ang="0">
                <a:pos x="248" y="0"/>
              </a:cxn>
              <a:cxn ang="0">
                <a:pos x="0" y="128"/>
              </a:cxn>
              <a:cxn ang="0">
                <a:pos x="328" y="368"/>
              </a:cxn>
              <a:cxn ang="0">
                <a:pos x="48" y="584"/>
              </a:cxn>
              <a:cxn ang="0">
                <a:pos x="208" y="800"/>
              </a:cxn>
              <a:cxn ang="0">
                <a:pos x="472" y="928"/>
              </a:cxn>
              <a:cxn ang="0">
                <a:pos x="736" y="824"/>
              </a:cxn>
              <a:cxn ang="0">
                <a:pos x="832" y="568"/>
              </a:cxn>
              <a:cxn ang="0">
                <a:pos x="952" y="368"/>
              </a:cxn>
            </a:cxnLst>
            <a:rect l="0" t="0" r="r" b="b"/>
            <a:pathLst>
              <a:path w="1072" h="928">
                <a:moveTo>
                  <a:pt x="952" y="368"/>
                </a:moveTo>
                <a:lnTo>
                  <a:pt x="1072" y="72"/>
                </a:lnTo>
                <a:cubicBezTo>
                  <a:pt x="597" y="120"/>
                  <a:pt x="441" y="120"/>
                  <a:pt x="608" y="120"/>
                </a:cubicBezTo>
                <a:lnTo>
                  <a:pt x="456" y="184"/>
                </a:lnTo>
                <a:lnTo>
                  <a:pt x="248" y="0"/>
                </a:lnTo>
                <a:lnTo>
                  <a:pt x="0" y="128"/>
                </a:lnTo>
                <a:lnTo>
                  <a:pt x="328" y="368"/>
                </a:lnTo>
                <a:lnTo>
                  <a:pt x="48" y="584"/>
                </a:lnTo>
                <a:lnTo>
                  <a:pt x="208" y="800"/>
                </a:lnTo>
                <a:lnTo>
                  <a:pt x="472" y="928"/>
                </a:lnTo>
                <a:lnTo>
                  <a:pt x="736" y="824"/>
                </a:lnTo>
                <a:cubicBezTo>
                  <a:pt x="832" y="557"/>
                  <a:pt x="832" y="466"/>
                  <a:pt x="832" y="568"/>
                </a:cubicBezTo>
                <a:lnTo>
                  <a:pt x="952" y="368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tint val="95294"/>
                  <a:invGamma/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7175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tr-TR" sz="2800"/>
              <a:t>Çeşitli boyutlar açısından “ihtiyaçlar” ve “sizin özlemleriniz” arasındaki farklar şansınızı belirler!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08100"/>
            <a:ext cx="4038600" cy="4791075"/>
          </a:xfrm>
        </p:spPr>
        <p:txBody>
          <a:bodyPr/>
          <a:lstStyle/>
          <a:p>
            <a:pPr marL="533400" indent="-533400">
              <a:lnSpc>
                <a:spcPct val="105000"/>
              </a:lnSpc>
              <a:spcBef>
                <a:spcPct val="10000"/>
              </a:spcBef>
            </a:pPr>
            <a:r>
              <a:rPr lang="tr-TR" sz="1800" b="1">
                <a:solidFill>
                  <a:srgbClr val="FEFF13"/>
                </a:solidFill>
              </a:rPr>
              <a:t>Yer</a:t>
            </a:r>
            <a:endParaRPr lang="tr-TR" sz="1800" b="1"/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/>
            </a:pPr>
            <a:r>
              <a:rPr lang="tr-TR" sz="1600" b="1"/>
              <a:t>Uzaklık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/>
            </a:pPr>
            <a:r>
              <a:rPr lang="tr-TR" sz="1600" b="1"/>
              <a:t>İklim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/>
            </a:pPr>
            <a:r>
              <a:rPr lang="tr-TR" sz="1600" b="1"/>
              <a:t>Değişkenlik, mobilite</a:t>
            </a:r>
            <a:endParaRPr lang="tr-TR" sz="1600" b="1">
              <a:solidFill>
                <a:srgbClr val="FEFF13"/>
              </a:solidFill>
            </a:endParaRPr>
          </a:p>
          <a:p>
            <a:pPr marL="533400" indent="-533400">
              <a:lnSpc>
                <a:spcPct val="105000"/>
              </a:lnSpc>
              <a:spcBef>
                <a:spcPct val="10000"/>
              </a:spcBef>
              <a:buFont typeface="Wingdings" charset="2"/>
              <a:buAutoNum type="arabicPeriod" startAt="4"/>
            </a:pPr>
            <a:r>
              <a:rPr lang="tr-TR" sz="1800" b="1">
                <a:solidFill>
                  <a:srgbClr val="FEFF13"/>
                </a:solidFill>
              </a:rPr>
              <a:t>Yasal normlara uyum</a:t>
            </a:r>
          </a:p>
          <a:p>
            <a:pPr marL="533400" indent="-533400">
              <a:lnSpc>
                <a:spcPct val="105000"/>
              </a:lnSpc>
              <a:spcBef>
                <a:spcPct val="10000"/>
              </a:spcBef>
            </a:pPr>
            <a:r>
              <a:rPr lang="tr-TR" sz="1800" b="1">
                <a:solidFill>
                  <a:srgbClr val="FEFF13"/>
                </a:solidFill>
              </a:rPr>
              <a:t>Kültürel normlara uyum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5"/>
            </a:pPr>
            <a:r>
              <a:rPr lang="tr-TR" sz="1600" b="1"/>
              <a:t>Dil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5"/>
            </a:pPr>
            <a:r>
              <a:rPr lang="tr-TR" sz="1600" b="1"/>
              <a:t>İnanç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5"/>
            </a:pPr>
            <a:r>
              <a:rPr lang="tr-TR" sz="1600" b="1"/>
              <a:t>Ahlaki değerler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5"/>
            </a:pPr>
            <a:r>
              <a:rPr lang="tr-TR" sz="1600" b="1"/>
              <a:t>Diğer değerler</a:t>
            </a:r>
          </a:p>
          <a:p>
            <a:pPr marL="533400" indent="-533400">
              <a:lnSpc>
                <a:spcPct val="105000"/>
              </a:lnSpc>
              <a:spcBef>
                <a:spcPct val="10000"/>
              </a:spcBef>
            </a:pPr>
            <a:r>
              <a:rPr lang="tr-TR" sz="1800" b="1">
                <a:solidFill>
                  <a:srgbClr val="FEFF13"/>
                </a:solidFill>
              </a:rPr>
              <a:t>Güçlük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9"/>
            </a:pPr>
            <a:r>
              <a:rPr lang="tr-TR" sz="1600" b="1"/>
              <a:t>Öğrenme ihtiyacı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9"/>
            </a:pPr>
            <a:r>
              <a:rPr lang="tr-TR" sz="1600" b="1"/>
              <a:t>Değişkenlik</a:t>
            </a:r>
          </a:p>
          <a:p>
            <a:pPr marL="914400" lvl="1" indent="-457200">
              <a:lnSpc>
                <a:spcPct val="105000"/>
              </a:lnSpc>
              <a:spcBef>
                <a:spcPct val="10000"/>
              </a:spcBef>
              <a:buFont typeface="Arial" charset="0"/>
              <a:buAutoNum type="arabicPeriod" startAt="9"/>
            </a:pPr>
            <a:r>
              <a:rPr lang="tr-TR" sz="1600" b="1"/>
              <a:t>Mükemmeliyet</a:t>
            </a:r>
          </a:p>
          <a:p>
            <a:pPr marL="533400" indent="-533400">
              <a:lnSpc>
                <a:spcPct val="105000"/>
              </a:lnSpc>
              <a:spcBef>
                <a:spcPct val="10000"/>
              </a:spcBef>
              <a:buFont typeface="Wingdings" charset="2"/>
              <a:buAutoNum type="arabicPeriod" startAt="12"/>
            </a:pPr>
            <a:r>
              <a:rPr lang="tr-TR" sz="1800" b="1">
                <a:solidFill>
                  <a:srgbClr val="FEFF13"/>
                </a:solidFill>
              </a:rPr>
              <a:t>Zaman kullanımı (tam veya kısmi zamanlılık)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4419600" y="3733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rot="-5400000">
            <a:off x="4495800" y="3733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 rot="-1581300">
            <a:off x="4330700" y="3798888"/>
            <a:ext cx="405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rot="-3432499">
            <a:off x="4394200" y="3708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rot="12548819">
            <a:off x="4394200" y="3759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rot="-7193510">
            <a:off x="4381500" y="37719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8534400" y="365760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tr-TR" sz="24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8469313" y="34845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305800" y="259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7543800" y="1676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3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6248400" y="129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4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181600" y="1524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5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4267200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6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038600" y="3505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7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4191000" y="4495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8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5105400" y="5486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9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624840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10</a:t>
            </a: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71628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11</a:t>
            </a: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8153400" y="4800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 sz="2400">
                <a:latin typeface="Arial" charset="0"/>
                <a:ea typeface="ヒラギノ角ゴ Pro W3" charset="-128"/>
                <a:cs typeface="ヒラギノ角ゴ Pro W3" charset="-128"/>
              </a:rPr>
              <a:t>12</a:t>
            </a:r>
          </a:p>
        </p:txBody>
      </p:sp>
      <p:sp>
        <p:nvSpPr>
          <p:cNvPr id="72728" name="AutoShape 24"/>
          <p:cNvSpPr>
            <a:spLocks noChangeArrowheads="1"/>
          </p:cNvSpPr>
          <p:nvPr/>
        </p:nvSpPr>
        <p:spPr bwMode="auto">
          <a:xfrm>
            <a:off x="5588000" y="32766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AutoShape 25"/>
          <p:cNvSpPr>
            <a:spLocks noChangeArrowheads="1"/>
          </p:cNvSpPr>
          <p:nvPr/>
        </p:nvSpPr>
        <p:spPr bwMode="auto">
          <a:xfrm>
            <a:off x="6731000" y="43942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auto">
          <a:xfrm>
            <a:off x="5664200" y="40259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>
            <a:off x="5892800" y="43434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2" name="AutoShape 28"/>
          <p:cNvSpPr>
            <a:spLocks noChangeArrowheads="1"/>
          </p:cNvSpPr>
          <p:nvPr/>
        </p:nvSpPr>
        <p:spPr bwMode="auto">
          <a:xfrm>
            <a:off x="6299200" y="45466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AutoShape 29"/>
          <p:cNvSpPr>
            <a:spLocks noChangeArrowheads="1"/>
          </p:cNvSpPr>
          <p:nvPr/>
        </p:nvSpPr>
        <p:spPr bwMode="auto">
          <a:xfrm>
            <a:off x="6108700" y="36576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4" name="AutoShape 30"/>
          <p:cNvSpPr>
            <a:spLocks noChangeArrowheads="1"/>
          </p:cNvSpPr>
          <p:nvPr/>
        </p:nvSpPr>
        <p:spPr bwMode="auto">
          <a:xfrm>
            <a:off x="5969000" y="30861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5" name="AutoShape 31"/>
          <p:cNvSpPr>
            <a:spLocks noChangeArrowheads="1"/>
          </p:cNvSpPr>
          <p:nvPr/>
        </p:nvSpPr>
        <p:spPr bwMode="auto">
          <a:xfrm>
            <a:off x="6299200" y="33655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6" name="AutoShape 32"/>
          <p:cNvSpPr>
            <a:spLocks noChangeArrowheads="1"/>
          </p:cNvSpPr>
          <p:nvPr/>
        </p:nvSpPr>
        <p:spPr bwMode="auto">
          <a:xfrm>
            <a:off x="6565900" y="32766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7" name="AutoShape 33"/>
          <p:cNvSpPr>
            <a:spLocks noChangeArrowheads="1"/>
          </p:cNvSpPr>
          <p:nvPr/>
        </p:nvSpPr>
        <p:spPr bwMode="auto">
          <a:xfrm>
            <a:off x="7277100" y="32131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8" name="AutoShape 34"/>
          <p:cNvSpPr>
            <a:spLocks noChangeArrowheads="1"/>
          </p:cNvSpPr>
          <p:nvPr/>
        </p:nvSpPr>
        <p:spPr bwMode="auto">
          <a:xfrm>
            <a:off x="7086600" y="36703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9" name="AutoShape 35"/>
          <p:cNvSpPr>
            <a:spLocks noChangeArrowheads="1"/>
          </p:cNvSpPr>
          <p:nvPr/>
        </p:nvSpPr>
        <p:spPr bwMode="auto">
          <a:xfrm>
            <a:off x="6883400" y="3975100"/>
            <a:ext cx="165100" cy="1651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0" name="AutoShape 36"/>
          <p:cNvSpPr>
            <a:spLocks noChangeArrowheads="1"/>
          </p:cNvSpPr>
          <p:nvPr/>
        </p:nvSpPr>
        <p:spPr bwMode="auto">
          <a:xfrm>
            <a:off x="8153400" y="4695825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1" name="AutoShape 37"/>
          <p:cNvSpPr>
            <a:spLocks noChangeArrowheads="1"/>
          </p:cNvSpPr>
          <p:nvPr/>
        </p:nvSpPr>
        <p:spPr bwMode="auto">
          <a:xfrm>
            <a:off x="7345363" y="54356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2" name="AutoShape 38"/>
          <p:cNvSpPr>
            <a:spLocks noChangeArrowheads="1"/>
          </p:cNvSpPr>
          <p:nvPr/>
        </p:nvSpPr>
        <p:spPr bwMode="auto">
          <a:xfrm>
            <a:off x="6350000" y="55499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3" name="AutoShape 39"/>
          <p:cNvSpPr>
            <a:spLocks noChangeArrowheads="1"/>
          </p:cNvSpPr>
          <p:nvPr/>
        </p:nvSpPr>
        <p:spPr bwMode="auto">
          <a:xfrm>
            <a:off x="5257800" y="53467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4" name="AutoShape 40"/>
          <p:cNvSpPr>
            <a:spLocks noChangeArrowheads="1"/>
          </p:cNvSpPr>
          <p:nvPr/>
        </p:nvSpPr>
        <p:spPr bwMode="auto">
          <a:xfrm>
            <a:off x="4533900" y="45847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5" name="AutoShape 41"/>
          <p:cNvSpPr>
            <a:spLocks noChangeArrowheads="1"/>
          </p:cNvSpPr>
          <p:nvPr/>
        </p:nvSpPr>
        <p:spPr bwMode="auto">
          <a:xfrm>
            <a:off x="4394200" y="36830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6" name="AutoShape 42"/>
          <p:cNvSpPr>
            <a:spLocks noChangeArrowheads="1"/>
          </p:cNvSpPr>
          <p:nvPr/>
        </p:nvSpPr>
        <p:spPr bwMode="auto">
          <a:xfrm>
            <a:off x="4584700" y="27051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7" name="AutoShape 43"/>
          <p:cNvSpPr>
            <a:spLocks noChangeArrowheads="1"/>
          </p:cNvSpPr>
          <p:nvPr/>
        </p:nvSpPr>
        <p:spPr bwMode="auto">
          <a:xfrm>
            <a:off x="8394700" y="36576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8" name="AutoShape 44"/>
          <p:cNvSpPr>
            <a:spLocks noChangeArrowheads="1"/>
          </p:cNvSpPr>
          <p:nvPr/>
        </p:nvSpPr>
        <p:spPr bwMode="auto">
          <a:xfrm>
            <a:off x="8140700" y="28067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9" name="AutoShape 45"/>
          <p:cNvSpPr>
            <a:spLocks noChangeArrowheads="1"/>
          </p:cNvSpPr>
          <p:nvPr/>
        </p:nvSpPr>
        <p:spPr bwMode="auto">
          <a:xfrm>
            <a:off x="7416800" y="19812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AutoShape 46"/>
          <p:cNvSpPr>
            <a:spLocks noChangeArrowheads="1"/>
          </p:cNvSpPr>
          <p:nvPr/>
        </p:nvSpPr>
        <p:spPr bwMode="auto">
          <a:xfrm>
            <a:off x="6337300" y="18288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AutoShape 47"/>
          <p:cNvSpPr>
            <a:spLocks noChangeArrowheads="1"/>
          </p:cNvSpPr>
          <p:nvPr/>
        </p:nvSpPr>
        <p:spPr bwMode="auto">
          <a:xfrm>
            <a:off x="5372100" y="1993900"/>
            <a:ext cx="127000" cy="1270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Freeform 48"/>
          <p:cNvSpPr>
            <a:spLocks/>
          </p:cNvSpPr>
          <p:nvPr/>
        </p:nvSpPr>
        <p:spPr bwMode="auto">
          <a:xfrm>
            <a:off x="4471988" y="1936750"/>
            <a:ext cx="4013200" cy="3708400"/>
          </a:xfrm>
          <a:custGeom>
            <a:avLst/>
            <a:gdLst/>
            <a:ahLst/>
            <a:cxnLst>
              <a:cxn ang="0">
                <a:pos x="2528" y="1147"/>
              </a:cxn>
              <a:cxn ang="0">
                <a:pos x="2368" y="613"/>
              </a:cxn>
              <a:cxn ang="0">
                <a:pos x="1909" y="96"/>
              </a:cxn>
              <a:cxn ang="0">
                <a:pos x="1216" y="0"/>
              </a:cxn>
              <a:cxn ang="0">
                <a:pos x="618" y="107"/>
              </a:cxn>
              <a:cxn ang="0">
                <a:pos x="117" y="560"/>
              </a:cxn>
              <a:cxn ang="0">
                <a:pos x="0" y="1163"/>
              </a:cxn>
              <a:cxn ang="0">
                <a:pos x="85" y="1744"/>
              </a:cxn>
              <a:cxn ang="0">
                <a:pos x="549" y="2219"/>
              </a:cxn>
              <a:cxn ang="0">
                <a:pos x="1248" y="2336"/>
              </a:cxn>
              <a:cxn ang="0">
                <a:pos x="1866" y="2272"/>
              </a:cxn>
              <a:cxn ang="0">
                <a:pos x="2368" y="1813"/>
              </a:cxn>
              <a:cxn ang="0">
                <a:pos x="2528" y="1147"/>
              </a:cxn>
            </a:cxnLst>
            <a:rect l="0" t="0" r="r" b="b"/>
            <a:pathLst>
              <a:path w="2528" h="2336">
                <a:moveTo>
                  <a:pt x="2528" y="1147"/>
                </a:moveTo>
                <a:lnTo>
                  <a:pt x="2368" y="613"/>
                </a:lnTo>
                <a:lnTo>
                  <a:pt x="1909" y="96"/>
                </a:lnTo>
                <a:lnTo>
                  <a:pt x="1216" y="0"/>
                </a:lnTo>
                <a:lnTo>
                  <a:pt x="618" y="107"/>
                </a:lnTo>
                <a:lnTo>
                  <a:pt x="117" y="560"/>
                </a:lnTo>
                <a:lnTo>
                  <a:pt x="0" y="1163"/>
                </a:lnTo>
                <a:lnTo>
                  <a:pt x="85" y="1744"/>
                </a:lnTo>
                <a:lnTo>
                  <a:pt x="549" y="2219"/>
                </a:lnTo>
                <a:lnTo>
                  <a:pt x="1248" y="2336"/>
                </a:lnTo>
                <a:lnTo>
                  <a:pt x="1866" y="2272"/>
                </a:lnTo>
                <a:lnTo>
                  <a:pt x="2368" y="1813"/>
                </a:lnTo>
                <a:lnTo>
                  <a:pt x="2528" y="114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3" name="WordArt 49"/>
          <p:cNvSpPr>
            <a:spLocks noChangeArrowheads="1" noChangeShapeType="1" noTextEdit="1"/>
          </p:cNvSpPr>
          <p:nvPr/>
        </p:nvSpPr>
        <p:spPr bwMode="auto">
          <a:xfrm>
            <a:off x="4902200" y="2584450"/>
            <a:ext cx="3124200" cy="2476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8233433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Tahoma"/>
                <a:ea typeface="Tahoma"/>
                <a:cs typeface="Tahoma"/>
              </a:rPr>
              <a:t>kullanilmayan potansiyel</a:t>
            </a:r>
          </a:p>
        </p:txBody>
      </p:sp>
      <p:sp>
        <p:nvSpPr>
          <p:cNvPr id="72754" name="AutoShape 50"/>
          <p:cNvSpPr>
            <a:spLocks noChangeArrowheads="1"/>
          </p:cNvSpPr>
          <p:nvPr/>
        </p:nvSpPr>
        <p:spPr bwMode="auto">
          <a:xfrm>
            <a:off x="3870325" y="5575300"/>
            <a:ext cx="1138238" cy="793750"/>
          </a:xfrm>
          <a:prstGeom prst="wedgeRectCallout">
            <a:avLst>
              <a:gd name="adj1" fmla="val 135079"/>
              <a:gd name="adj2" fmla="val -230199"/>
            </a:avLst>
          </a:prstGeom>
          <a:solidFill>
            <a:srgbClr val="FE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>
            <a:prstTxWarp prst="textNoShape">
              <a:avLst/>
            </a:prstTxWarp>
          </a:bodyPr>
          <a:lstStyle/>
          <a:p>
            <a:pPr algn="ctr"/>
            <a:r>
              <a:rPr lang="tr-TR" sz="1600" b="1">
                <a:solidFill>
                  <a:srgbClr val="FF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Girişimcinin</a:t>
            </a:r>
          </a:p>
          <a:p>
            <a:pPr algn="ctr"/>
            <a:r>
              <a:rPr lang="tr-TR" sz="1600" b="1">
                <a:solidFill>
                  <a:srgbClr val="FF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hareket</a:t>
            </a:r>
          </a:p>
          <a:p>
            <a:pPr algn="ctr"/>
            <a:r>
              <a:rPr lang="tr-TR" sz="1600" b="1">
                <a:solidFill>
                  <a:srgbClr val="FF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alanı</a:t>
            </a:r>
          </a:p>
        </p:txBody>
      </p:sp>
      <p:sp>
        <p:nvSpPr>
          <p:cNvPr id="72755" name="AutoShape 51"/>
          <p:cNvSpPr>
            <a:spLocks noChangeArrowheads="1"/>
          </p:cNvSpPr>
          <p:nvPr/>
        </p:nvSpPr>
        <p:spPr bwMode="auto">
          <a:xfrm>
            <a:off x="3781425" y="1473200"/>
            <a:ext cx="1138238" cy="793750"/>
          </a:xfrm>
          <a:prstGeom prst="wedgeRectCallout">
            <a:avLst>
              <a:gd name="adj1" fmla="val 168551"/>
              <a:gd name="adj2" fmla="val 129801"/>
            </a:avLst>
          </a:prstGeom>
          <a:solidFill>
            <a:srgbClr val="FEFF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>
            <a:prstTxWarp prst="textNoShape">
              <a:avLst/>
            </a:prstTxWarp>
          </a:bodyPr>
          <a:lstStyle/>
          <a:p>
            <a:pPr algn="ctr"/>
            <a:r>
              <a:rPr lang="tr-TR" sz="1600" b="1">
                <a:solidFill>
                  <a:srgbClr val="FF0000"/>
                </a:solidFill>
                <a:latin typeface="Arial" charset="0"/>
              </a:rPr>
              <a:t>İhtiyacın</a:t>
            </a:r>
          </a:p>
          <a:p>
            <a:pPr algn="ctr"/>
            <a:r>
              <a:rPr lang="tr-TR" sz="1600" b="1">
                <a:solidFill>
                  <a:srgbClr val="FF0000"/>
                </a:solidFill>
                <a:latin typeface="Arial" charset="0"/>
              </a:rPr>
              <a:t>gerektirdiği</a:t>
            </a:r>
          </a:p>
          <a:p>
            <a:pPr algn="ctr"/>
            <a:r>
              <a:rPr lang="tr-TR" sz="1600" b="1">
                <a:solidFill>
                  <a:srgbClr val="FF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alan</a:t>
            </a:r>
          </a:p>
        </p:txBody>
      </p:sp>
      <p:sp>
        <p:nvSpPr>
          <p:cNvPr id="72756" name="AutoShape 52"/>
          <p:cNvSpPr>
            <a:spLocks noChangeArrowheads="1"/>
          </p:cNvSpPr>
          <p:nvPr/>
        </p:nvSpPr>
        <p:spPr bwMode="auto">
          <a:xfrm>
            <a:off x="7353300" y="4246563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7" name="AutoShape 53"/>
          <p:cNvSpPr>
            <a:spLocks noChangeArrowheads="1"/>
          </p:cNvSpPr>
          <p:nvPr/>
        </p:nvSpPr>
        <p:spPr bwMode="auto">
          <a:xfrm>
            <a:off x="6319838" y="4941888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8" name="AutoShape 54"/>
          <p:cNvSpPr>
            <a:spLocks noChangeArrowheads="1"/>
          </p:cNvSpPr>
          <p:nvPr/>
        </p:nvSpPr>
        <p:spPr bwMode="auto">
          <a:xfrm>
            <a:off x="5614988" y="4722813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9" name="AutoShape 55"/>
          <p:cNvSpPr>
            <a:spLocks noChangeArrowheads="1"/>
          </p:cNvSpPr>
          <p:nvPr/>
        </p:nvSpPr>
        <p:spPr bwMode="auto">
          <a:xfrm>
            <a:off x="5511800" y="4076700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0" name="AutoShape 56"/>
          <p:cNvSpPr>
            <a:spLocks noChangeArrowheads="1"/>
          </p:cNvSpPr>
          <p:nvPr/>
        </p:nvSpPr>
        <p:spPr bwMode="auto">
          <a:xfrm>
            <a:off x="5292725" y="3644900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1" name="AutoShape 57"/>
          <p:cNvSpPr>
            <a:spLocks noChangeArrowheads="1"/>
          </p:cNvSpPr>
          <p:nvPr/>
        </p:nvSpPr>
        <p:spPr bwMode="auto">
          <a:xfrm>
            <a:off x="5867400" y="3429000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2" name="AutoShape 58"/>
          <p:cNvSpPr>
            <a:spLocks noChangeArrowheads="1"/>
          </p:cNvSpPr>
          <p:nvPr/>
        </p:nvSpPr>
        <p:spPr bwMode="auto">
          <a:xfrm>
            <a:off x="5867400" y="2924175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3" name="AutoShape 59"/>
          <p:cNvSpPr>
            <a:spLocks noChangeArrowheads="1"/>
          </p:cNvSpPr>
          <p:nvPr/>
        </p:nvSpPr>
        <p:spPr bwMode="auto">
          <a:xfrm>
            <a:off x="6334125" y="2679700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4" name="AutoShape 60"/>
          <p:cNvSpPr>
            <a:spLocks noChangeArrowheads="1"/>
          </p:cNvSpPr>
          <p:nvPr/>
        </p:nvSpPr>
        <p:spPr bwMode="auto">
          <a:xfrm>
            <a:off x="7200900" y="2279650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5" name="AutoShape 61"/>
          <p:cNvSpPr>
            <a:spLocks noChangeArrowheads="1"/>
          </p:cNvSpPr>
          <p:nvPr/>
        </p:nvSpPr>
        <p:spPr bwMode="auto">
          <a:xfrm>
            <a:off x="6686550" y="3508375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6" name="AutoShape 62"/>
          <p:cNvSpPr>
            <a:spLocks noChangeArrowheads="1"/>
          </p:cNvSpPr>
          <p:nvPr/>
        </p:nvSpPr>
        <p:spPr bwMode="auto">
          <a:xfrm>
            <a:off x="6948488" y="3644900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7" name="AutoShape 63"/>
          <p:cNvSpPr>
            <a:spLocks noChangeArrowheads="1"/>
          </p:cNvSpPr>
          <p:nvPr/>
        </p:nvSpPr>
        <p:spPr bwMode="auto">
          <a:xfrm>
            <a:off x="6843713" y="4595813"/>
            <a:ext cx="165100" cy="1651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Freeform 66"/>
          <p:cNvSpPr>
            <a:spLocks/>
          </p:cNvSpPr>
          <p:nvPr/>
        </p:nvSpPr>
        <p:spPr bwMode="auto">
          <a:xfrm>
            <a:off x="5372100" y="2352675"/>
            <a:ext cx="2047875" cy="2695575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372" y="738"/>
              </a:cxn>
              <a:cxn ang="0">
                <a:pos x="372" y="414"/>
              </a:cxn>
              <a:cxn ang="0">
                <a:pos x="642" y="264"/>
              </a:cxn>
              <a:cxn ang="0">
                <a:pos x="1194" y="0"/>
              </a:cxn>
              <a:cxn ang="0">
                <a:pos x="870" y="798"/>
              </a:cxn>
              <a:cxn ang="0">
                <a:pos x="1044" y="882"/>
              </a:cxn>
              <a:cxn ang="0">
                <a:pos x="1290" y="1266"/>
              </a:cxn>
              <a:cxn ang="0">
                <a:pos x="978" y="1476"/>
              </a:cxn>
              <a:cxn ang="0">
                <a:pos x="636" y="1698"/>
              </a:cxn>
              <a:cxn ang="0">
                <a:pos x="198" y="1560"/>
              </a:cxn>
              <a:cxn ang="0">
                <a:pos x="144" y="1140"/>
              </a:cxn>
              <a:cxn ang="0">
                <a:pos x="0" y="864"/>
              </a:cxn>
            </a:cxnLst>
            <a:rect l="0" t="0" r="r" b="b"/>
            <a:pathLst>
              <a:path w="1290" h="1698">
                <a:moveTo>
                  <a:pt x="0" y="864"/>
                </a:moveTo>
                <a:lnTo>
                  <a:pt x="372" y="738"/>
                </a:lnTo>
                <a:lnTo>
                  <a:pt x="372" y="414"/>
                </a:lnTo>
                <a:lnTo>
                  <a:pt x="642" y="264"/>
                </a:lnTo>
                <a:lnTo>
                  <a:pt x="1194" y="0"/>
                </a:lnTo>
                <a:lnTo>
                  <a:pt x="870" y="798"/>
                </a:lnTo>
                <a:lnTo>
                  <a:pt x="1044" y="882"/>
                </a:lnTo>
                <a:lnTo>
                  <a:pt x="1290" y="1266"/>
                </a:lnTo>
                <a:lnTo>
                  <a:pt x="978" y="1476"/>
                </a:lnTo>
                <a:lnTo>
                  <a:pt x="636" y="1698"/>
                </a:lnTo>
                <a:lnTo>
                  <a:pt x="198" y="1560"/>
                </a:lnTo>
                <a:lnTo>
                  <a:pt x="144" y="1140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7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7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7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27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27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7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7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8" grpId="0" build="p"/>
      <p:bldP spid="72709" grpId="0" animBg="1"/>
      <p:bldP spid="72710" grpId="0" animBg="1"/>
      <p:bldP spid="72711" grpId="0" animBg="1"/>
      <p:bldP spid="72712" grpId="0" animBg="1"/>
      <p:bldP spid="72713" grpId="0" animBg="1"/>
      <p:bldP spid="72714" grpId="0" animBg="1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  <p:bldP spid="72723" grpId="0"/>
      <p:bldP spid="72724" grpId="0"/>
      <p:bldP spid="72725" grpId="0"/>
      <p:bldP spid="72726" grpId="0"/>
      <p:bldP spid="72727" grpId="0"/>
      <p:bldP spid="72728" grpId="0" animBg="1"/>
      <p:bldP spid="72729" grpId="0" animBg="1"/>
      <p:bldP spid="72730" grpId="0" animBg="1"/>
      <p:bldP spid="72731" grpId="0" animBg="1"/>
      <p:bldP spid="72732" grpId="0" animBg="1"/>
      <p:bldP spid="72733" grpId="0" animBg="1"/>
      <p:bldP spid="72734" grpId="0" animBg="1"/>
      <p:bldP spid="72735" grpId="0" animBg="1"/>
      <p:bldP spid="72736" grpId="0" animBg="1"/>
      <p:bldP spid="72737" grpId="0" animBg="1"/>
      <p:bldP spid="72738" grpId="0" animBg="1"/>
      <p:bldP spid="72739" grpId="0" animBg="1"/>
      <p:bldP spid="72740" grpId="0" animBg="1"/>
      <p:bldP spid="72740" grpId="1" animBg="1"/>
      <p:bldP spid="72741" grpId="0" animBg="1"/>
      <p:bldP spid="72741" grpId="1" animBg="1"/>
      <p:bldP spid="72742" grpId="0" animBg="1"/>
      <p:bldP spid="72742" grpId="1" animBg="1"/>
      <p:bldP spid="72743" grpId="0" animBg="1"/>
      <p:bldP spid="72743" grpId="1" animBg="1"/>
      <p:bldP spid="72744" grpId="0" animBg="1"/>
      <p:bldP spid="72744" grpId="1" animBg="1"/>
      <p:bldP spid="72745" grpId="0" animBg="1"/>
      <p:bldP spid="72745" grpId="1" animBg="1"/>
      <p:bldP spid="72746" grpId="0" animBg="1"/>
      <p:bldP spid="72746" grpId="1" animBg="1"/>
      <p:bldP spid="72747" grpId="0" animBg="1"/>
      <p:bldP spid="72747" grpId="1" animBg="1"/>
      <p:bldP spid="72748" grpId="0" animBg="1"/>
      <p:bldP spid="72748" grpId="1" animBg="1"/>
      <p:bldP spid="72749" grpId="0" animBg="1"/>
      <p:bldP spid="72749" grpId="1" animBg="1"/>
      <p:bldP spid="72750" grpId="0" animBg="1"/>
      <p:bldP spid="72750" grpId="1" animBg="1"/>
      <p:bldP spid="72751" grpId="0" animBg="1"/>
      <p:bldP spid="72751" grpId="1" animBg="1"/>
      <p:bldP spid="72752" grpId="0" animBg="1"/>
      <p:bldP spid="72753" grpId="0" animBg="1"/>
      <p:bldP spid="72754" grpId="0" animBg="1"/>
      <p:bldP spid="72755" grpId="0" animBg="1"/>
      <p:bldP spid="72756" grpId="0" animBg="1"/>
      <p:bldP spid="72757" grpId="0" animBg="1"/>
      <p:bldP spid="72758" grpId="0" animBg="1"/>
      <p:bldP spid="72759" grpId="0" animBg="1"/>
      <p:bldP spid="72760" grpId="0" animBg="1"/>
      <p:bldP spid="72761" grpId="0" animBg="1"/>
      <p:bldP spid="72762" grpId="0" animBg="1"/>
      <p:bldP spid="72763" grpId="0" animBg="1"/>
      <p:bldP spid="72764" grpId="0" animBg="1"/>
      <p:bldP spid="72765" grpId="0" animBg="1"/>
      <p:bldP spid="72766" grpId="0" animBg="1"/>
      <p:bldP spid="727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CAB51DC-4EB3-5F46-89E9-39860465B02A}" type="slidenum">
              <a:rPr lang="tr-TR"/>
              <a:pPr lvl="1"/>
              <a:t>29</a:t>
            </a:fld>
            <a:endParaRPr lang="tr-T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3250" cy="1143000"/>
          </a:xfrm>
          <a:noFill/>
          <a:ln/>
        </p:spPr>
        <p:txBody>
          <a:bodyPr/>
          <a:lstStyle/>
          <a:p>
            <a:r>
              <a:rPr lang="tr-TR"/>
              <a:t>O halde!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41438"/>
            <a:ext cx="5140325" cy="4757737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>
                <a:solidFill>
                  <a:srgbClr val="FEFF13"/>
                </a:solidFill>
              </a:rPr>
              <a:t>Bir girişimcinin: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Gidebildiği uzaklık, 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Katlanabildiği güçlük,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Gösterebildiği uyum,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tr-TR" sz="2400" b="1"/>
              <a:t>İhtiyaçlarını tahminleyebileceği zaman arttıkça başarısı da artar.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>
                <a:solidFill>
                  <a:srgbClr val="FEFF13"/>
                </a:solidFill>
              </a:rPr>
              <a:t>Evinin yanıbaşında ihtiyaç (iş=gelir=başarı) bekleyenlere, diğerlerinden sonra sıra gelir.</a:t>
            </a:r>
          </a:p>
        </p:txBody>
      </p:sp>
      <p:pic>
        <p:nvPicPr>
          <p:cNvPr id="74765" name="Picture 13" descr="Slide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900238"/>
            <a:ext cx="4071937" cy="305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C8F2C9E-6D77-274F-A95A-75A566D45878}" type="slidenum">
              <a:rPr lang="tr-TR"/>
              <a:pPr lvl="1"/>
              <a:t>3</a:t>
            </a:fld>
            <a:endParaRPr lang="tr-TR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tr-TR">
                <a:latin typeface="Arial" charset="0"/>
              </a:rPr>
              <a:t>Şunları beklemeyiniz!</a:t>
            </a:r>
            <a:endParaRPr lang="en-US">
              <a:latin typeface="Arial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893175" cy="43227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Size iş bulmasını,</a:t>
            </a:r>
          </a:p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İşinizi kurmak için finansman desteği sağlamasını,</a:t>
            </a:r>
          </a:p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Mülakat teknikleri, CV yazım teknikleri gibi konularda ipuçları verilmesini,</a:t>
            </a:r>
          </a:p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Buna benzer “doğrudan destekler” sağlanmasını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A4D4382-0872-0045-8140-5C4A0519B451}" type="slidenum">
              <a:rPr lang="tr-TR"/>
              <a:pPr lvl="1"/>
              <a:t>30</a:t>
            </a:fld>
            <a:endParaRPr lang="tr-TR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3250" cy="1143000"/>
          </a:xfrm>
          <a:noFill/>
          <a:ln/>
        </p:spPr>
        <p:txBody>
          <a:bodyPr/>
          <a:lstStyle/>
          <a:p>
            <a:pPr algn="ctr"/>
            <a:r>
              <a:rPr lang="tr-TR" sz="3200"/>
              <a:t>İhtiyaçların gerektirdiği becerileri nasıl edineceksiniz? </a:t>
            </a:r>
            <a:endParaRPr lang="en-US" sz="32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844675"/>
            <a:ext cx="5976938" cy="4322763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en-US" sz="2400" b="1"/>
              <a:t>Yanıt çok net ve de basittir: öğreneceksiniz!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charset="2"/>
              <a:buNone/>
            </a:pPr>
            <a:r>
              <a:rPr lang="en-US" sz="2400" b="1"/>
              <a:t>Ama bu zaten tüm canlıların en iyi bildiği şeydir.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b="1"/>
              <a:t>Okullarda, karşılaşılan zorluklar öğrenmek nedeniyle değil, öğretilmek istenilenlerle </a:t>
            </a:r>
            <a:r>
              <a:rPr lang="tr-TR" sz="2400" b="1"/>
              <a:t>algıladığınız </a:t>
            </a:r>
            <a:r>
              <a:rPr lang="en-US" sz="2400" b="1"/>
              <a:t>ihtiyaçlarınızın aynı olmadığından kaynaklanır.</a:t>
            </a:r>
          </a:p>
        </p:txBody>
      </p:sp>
      <p:pic>
        <p:nvPicPr>
          <p:cNvPr id="87049" name="Picture 9" descr="Slide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1973263"/>
            <a:ext cx="3609975" cy="346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01CFDC8-AEDA-C74B-BCC6-1DF439D4FCF9}" type="slidenum">
              <a:rPr lang="tr-TR"/>
              <a:pPr lvl="1"/>
              <a:t>31</a:t>
            </a:fld>
            <a:endParaRPr lang="tr-TR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44675"/>
            <a:ext cx="4851400" cy="4251325"/>
          </a:xfrm>
        </p:spPr>
        <p:txBody>
          <a:bodyPr/>
          <a:lstStyle/>
          <a:p>
            <a:pPr algn="ctr">
              <a:buFont typeface="Wingdings" charset="2"/>
              <a:buNone/>
            </a:pPr>
            <a:endParaRPr lang="en-US" sz="2800" b="1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None/>
            </a:pPr>
            <a:r>
              <a:rPr lang="en-US" sz="4400" b="1">
                <a:solidFill>
                  <a:schemeClr val="accent2"/>
                </a:solidFill>
              </a:rPr>
              <a:t> Her sorun</a:t>
            </a:r>
            <a:r>
              <a:rPr lang="tr-TR" sz="4400" b="1">
                <a:solidFill>
                  <a:schemeClr val="accent2"/>
                </a:solidFill>
              </a:rPr>
              <a:t> </a:t>
            </a:r>
            <a:r>
              <a:rPr lang="tr-TR" sz="1800" b="1">
                <a:solidFill>
                  <a:srgbClr val="6699FF"/>
                </a:solidFill>
              </a:rPr>
              <a:t>(işsizlik dahil)</a:t>
            </a:r>
            <a:r>
              <a:rPr lang="en-US" sz="4400" b="1">
                <a:solidFill>
                  <a:schemeClr val="accent2"/>
                </a:solidFill>
              </a:rPr>
              <a:t> </a:t>
            </a:r>
            <a:r>
              <a:rPr lang="en-US" sz="4400" b="1" i="1">
                <a:solidFill>
                  <a:schemeClr val="accent2"/>
                </a:solidFill>
              </a:rPr>
              <a:t>öğrenme yetersizliği</a:t>
            </a:r>
            <a:r>
              <a:rPr lang="en-US" sz="4400" b="1">
                <a:solidFill>
                  <a:schemeClr val="accent2"/>
                </a:solidFill>
              </a:rPr>
              <a:t> sonucunda doğar</a:t>
            </a:r>
            <a:r>
              <a:rPr lang="tr-TR" sz="4400" b="1">
                <a:solidFill>
                  <a:schemeClr val="accent2"/>
                </a:solidFill>
              </a:rPr>
              <a:t>..</a:t>
            </a:r>
            <a:endParaRPr lang="en-US" sz="4400" b="1">
              <a:solidFill>
                <a:schemeClr val="accent2"/>
              </a:solidFill>
            </a:endParaRPr>
          </a:p>
        </p:txBody>
      </p:sp>
      <p:pic>
        <p:nvPicPr>
          <p:cNvPr id="30723" name="Picture 3" descr="teachlea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00213"/>
            <a:ext cx="4267200" cy="3051175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tr-TR" sz="4000" b="1">
                <a:solidFill>
                  <a:schemeClr val="accent2"/>
                </a:solidFill>
                <a:latin typeface="Tahoma" charset="0"/>
              </a:rPr>
              <a:t>Soru 4: Peki nasıl “öğreneceğiz”?</a:t>
            </a:r>
            <a:endParaRPr lang="en-US" sz="4000" b="1">
              <a:solidFill>
                <a:schemeClr val="accent2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409670C-1FCD-FE41-ADCC-C603CF4FAF48}" type="slidenum">
              <a:rPr lang="tr-TR"/>
              <a:pPr lvl="1"/>
              <a:t>32</a:t>
            </a:fld>
            <a:endParaRPr lang="tr-T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8205787" cy="43688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400" b="1">
                <a:solidFill>
                  <a:srgbClr val="FFFF00"/>
                </a:solidFill>
              </a:rPr>
              <a:t>Öğrenmek denilince akla önce okul ve oradaki dersler gelir.</a:t>
            </a:r>
          </a:p>
          <a:p>
            <a:pPr>
              <a:spcAft>
                <a:spcPct val="40000"/>
              </a:spcAft>
            </a:pPr>
            <a:r>
              <a:rPr lang="en-US" sz="2400" b="1">
                <a:solidFill>
                  <a:srgbClr val="FFFF00"/>
                </a:solidFill>
              </a:rPr>
              <a:t>Şimdi lütfen öğrenmeyi okul duvarlarının dışına çıkarıp düşününüz!</a:t>
            </a:r>
          </a:p>
          <a:p>
            <a:pPr>
              <a:spcAft>
                <a:spcPct val="40000"/>
              </a:spcAft>
            </a:pPr>
            <a:r>
              <a:rPr lang="en-US" sz="2400" b="1">
                <a:solidFill>
                  <a:srgbClr val="FFFF00"/>
                </a:solidFill>
              </a:rPr>
              <a:t>Ve örneğin, en önemli sorunlardan birisi olan “</a:t>
            </a:r>
            <a:r>
              <a:rPr lang="en-US" sz="2400" b="1"/>
              <a:t>işsizlik</a:t>
            </a:r>
            <a:r>
              <a:rPr lang="en-US" sz="2400" b="1">
                <a:solidFill>
                  <a:schemeClr val="accent2"/>
                </a:solidFill>
              </a:rPr>
              <a:t>” ile “</a:t>
            </a:r>
            <a:r>
              <a:rPr lang="en-US" sz="2400" b="1"/>
              <a:t>öğrenme</a:t>
            </a:r>
            <a:r>
              <a:rPr lang="en-US" sz="2400" b="1">
                <a:solidFill>
                  <a:srgbClr val="FFFF00"/>
                </a:solidFill>
              </a:rPr>
              <a:t>” arasında bir bağlantı olup olmadığına bakınız..</a:t>
            </a:r>
          </a:p>
          <a:p>
            <a:pPr>
              <a:spcAft>
                <a:spcPct val="40000"/>
              </a:spcAft>
            </a:pPr>
            <a:r>
              <a:rPr lang="en-US" sz="2400" b="1">
                <a:solidFill>
                  <a:srgbClr val="FFFF00"/>
                </a:solidFill>
              </a:rPr>
              <a:t>Ama önce “iş” kavramı hakkında birkaç hatırlatma yoluyla “işsizlik” olgusunun tam kavranması…</a:t>
            </a:r>
          </a:p>
          <a:p>
            <a:pPr>
              <a:spcAft>
                <a:spcPct val="40000"/>
              </a:spcAft>
            </a:pP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3250" cy="1143000"/>
          </a:xfrm>
          <a:noFill/>
          <a:ln/>
        </p:spPr>
        <p:txBody>
          <a:bodyPr/>
          <a:lstStyle/>
          <a:p>
            <a:r>
              <a:rPr lang="tr-TR" sz="4000"/>
              <a:t>“Öğrenme”yi somuta getirmek!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24B49E7-A5EF-2343-A8A0-221ED28A6870}" type="slidenum">
              <a:rPr lang="tr-TR"/>
              <a:pPr lvl="1"/>
              <a:t>33</a:t>
            </a:fld>
            <a:endParaRPr lang="tr-T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  <a:ln/>
        </p:spPr>
        <p:txBody>
          <a:bodyPr/>
          <a:lstStyle/>
          <a:p>
            <a:pPr algn="ctr"/>
            <a:r>
              <a:rPr lang="en-US" sz="3600"/>
              <a:t>İş = bir dizi ‘</a:t>
            </a:r>
            <a:r>
              <a:rPr lang="en-US" sz="3600">
                <a:solidFill>
                  <a:srgbClr val="87FF71"/>
                </a:solidFill>
              </a:rPr>
              <a:t>öğrenmek</a:t>
            </a:r>
            <a:r>
              <a:rPr lang="en-US" sz="3600"/>
              <a:t>’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4876800"/>
          </a:xfrm>
        </p:spPr>
        <p:txBody>
          <a:bodyPr/>
          <a:lstStyle/>
          <a:p>
            <a:pPr marL="244475" indent="-244475">
              <a:lnSpc>
                <a:spcPct val="150000"/>
              </a:lnSpc>
              <a:spcBef>
                <a:spcPct val="0"/>
              </a:spcBef>
            </a:pPr>
            <a:r>
              <a:rPr lang="en-US" sz="2400" b="1"/>
              <a:t>Sorular sormayı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:</a:t>
            </a:r>
          </a:p>
          <a:p>
            <a:pPr marL="244475" indent="-244475">
              <a:lnSpc>
                <a:spcPct val="150000"/>
              </a:lnSpc>
              <a:spcBef>
                <a:spcPct val="0"/>
              </a:spcBef>
            </a:pPr>
            <a:r>
              <a:rPr lang="en-US" sz="2400" b="1"/>
              <a:t>Çeşitli uzaklıklardaki ihtiyaçları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 marL="244475" indent="-244475">
              <a:lnSpc>
                <a:spcPct val="150000"/>
              </a:lnSpc>
              <a:spcBef>
                <a:spcPct val="0"/>
              </a:spcBef>
            </a:pPr>
            <a:r>
              <a:rPr lang="tr-TR" sz="2400" b="1"/>
              <a:t>Bir</a:t>
            </a:r>
            <a:r>
              <a:rPr lang="en-US" sz="2400" b="1"/>
              <a:t> ihtiya</a:t>
            </a:r>
            <a:r>
              <a:rPr lang="tr-TR" sz="2400" b="1"/>
              <a:t>cı</a:t>
            </a:r>
            <a:r>
              <a:rPr lang="en-US" sz="2400" b="1"/>
              <a:t> gidermenin olası düşük prestijlerine aldırmamayı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 marL="244475" indent="-244475">
              <a:lnSpc>
                <a:spcPct val="150000"/>
              </a:lnSpc>
              <a:spcBef>
                <a:spcPct val="0"/>
              </a:spcBef>
            </a:pPr>
            <a:r>
              <a:rPr lang="en-US" sz="2400" b="1"/>
              <a:t>İşler arasında kolay-zor farkı gözetmemeyi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 marL="244475" indent="-244475">
              <a:lnSpc>
                <a:spcPct val="150000"/>
              </a:lnSpc>
              <a:spcBef>
                <a:spcPct val="0"/>
              </a:spcBef>
            </a:pPr>
            <a:r>
              <a:rPr lang="en-US" sz="2400" b="1"/>
              <a:t>Düşük gelir sağlayabilen ihtiyaçlar halinde düşük gelirle </a:t>
            </a:r>
            <a:r>
              <a:rPr lang="en-US" sz="2400" b="1">
                <a:solidFill>
                  <a:srgbClr val="6699FF"/>
                </a:solidFill>
              </a:rPr>
              <a:t>-ama yaşam kalitesini çok düşürmeden-</a:t>
            </a:r>
            <a:r>
              <a:rPr lang="en-US" sz="2400" b="1"/>
              <a:t> yaşayabilmeyi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 marL="244475" indent="-244475">
              <a:lnSpc>
                <a:spcPct val="150000"/>
              </a:lnSpc>
              <a:spcBef>
                <a:spcPct val="0"/>
              </a:spcBef>
            </a:pPr>
            <a:r>
              <a:rPr lang="en-US" sz="2400" b="1"/>
              <a:t>O bilgi</a:t>
            </a:r>
            <a:r>
              <a:rPr lang="tr-TR" sz="2400" b="1"/>
              <a:t> </a:t>
            </a:r>
            <a:r>
              <a:rPr lang="en-US" sz="2400" b="1"/>
              <a:t>becerilerin neler </a:t>
            </a:r>
            <a:r>
              <a:rPr lang="tr-TR" sz="2400" b="1"/>
              <a:t>/ </a:t>
            </a:r>
            <a:r>
              <a:rPr lang="en-US" sz="2400" b="1"/>
              <a:t>nasıl edinileceğini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72A4DEA-51D3-F343-A733-5C41416527B7}" type="slidenum">
              <a:rPr lang="tr-TR"/>
              <a:pPr lvl="1"/>
              <a:t>34</a:t>
            </a:fld>
            <a:endParaRPr lang="tr-T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  <a:ln/>
        </p:spPr>
        <p:txBody>
          <a:bodyPr/>
          <a:lstStyle/>
          <a:p>
            <a:pPr algn="ctr"/>
            <a:r>
              <a:rPr lang="en-US" sz="4000"/>
              <a:t>İş = bir dizi ‘</a:t>
            </a:r>
            <a:r>
              <a:rPr lang="en-US" sz="4000">
                <a:solidFill>
                  <a:srgbClr val="87FF71"/>
                </a:solidFill>
              </a:rPr>
              <a:t>öğrenmek</a:t>
            </a:r>
            <a:r>
              <a:rPr lang="en-US" sz="4000"/>
              <a:t>’</a:t>
            </a:r>
            <a:r>
              <a:rPr lang="en-US" sz="2800"/>
              <a:t> </a:t>
            </a:r>
            <a:r>
              <a:rPr lang="en-US" sz="1600"/>
              <a:t>(devam)</a:t>
            </a:r>
            <a:endParaRPr lang="en-US" sz="24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484313"/>
            <a:ext cx="9144000" cy="4611687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O bilgi-becerileri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Yaşam alanının sınırlarını genişletebilmeyi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Öğrenmeyi öğrenerek daha tatminkar Işler edinmeyi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Herhangi bir yerde yaşamını sürdürebilmek </a:t>
            </a:r>
            <a:r>
              <a:rPr lang="tr-TR" sz="2400" b="1">
                <a:latin typeface="Arial" charset="0"/>
              </a:rPr>
              <a:t>i</a:t>
            </a:r>
            <a:r>
              <a:rPr lang="en-US" sz="2400" b="1"/>
              <a:t>çin zihinsel zincirlerinden kurtulmayı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Bağımlılıklarını farkedebilmeyi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Kendini değiştirebilmeyi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,</a:t>
            </a:r>
          </a:p>
          <a:p>
            <a:pPr>
              <a:lnSpc>
                <a:spcPct val="140000"/>
              </a:lnSpc>
              <a:spcBef>
                <a:spcPct val="0"/>
              </a:spcBef>
              <a:tabLst>
                <a:tab pos="8964613" algn="l"/>
              </a:tabLst>
            </a:pPr>
            <a:r>
              <a:rPr lang="en-US" sz="2400" b="1"/>
              <a:t>Risk alabilmeyi </a:t>
            </a:r>
            <a:r>
              <a:rPr lang="en-US" sz="2400" b="1">
                <a:solidFill>
                  <a:srgbClr val="87FF71"/>
                </a:solidFill>
              </a:rPr>
              <a:t>öğrenmek</a:t>
            </a:r>
            <a:r>
              <a:rPr lang="en-US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EBC2E01-B966-DC41-A97A-3B5026E73103}" type="slidenum">
              <a:rPr lang="tr-TR"/>
              <a:pPr lvl="1"/>
              <a:t>35</a:t>
            </a:fld>
            <a:endParaRPr lang="tr-TR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713788" cy="2514600"/>
          </a:xfrm>
          <a:noFill/>
          <a:ln/>
        </p:spPr>
        <p:txBody>
          <a:bodyPr/>
          <a:lstStyle/>
          <a:p>
            <a:pPr algn="ctr"/>
            <a:r>
              <a:rPr lang="en-US" sz="3600"/>
              <a:t>Daha da genelleştirirsek:</a:t>
            </a:r>
            <a:r>
              <a:rPr lang="tr-TR" sz="3600"/>
              <a:t> </a:t>
            </a:r>
            <a:r>
              <a:rPr lang="en-US" sz="3600"/>
              <a:t>Tüm sorunları, çeşitli </a:t>
            </a:r>
            <a:r>
              <a:rPr lang="en-US" sz="3600">
                <a:solidFill>
                  <a:srgbClr val="87FF71"/>
                </a:solidFill>
              </a:rPr>
              <a:t>öğrenmelerin</a:t>
            </a:r>
            <a:r>
              <a:rPr lang="en-US" sz="3600"/>
              <a:t> toplamı halinde ifade edebilirsiniz!</a:t>
            </a:r>
            <a:endParaRPr lang="en-US" sz="28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424238"/>
            <a:ext cx="8929688" cy="27432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 sz="2800" b="1"/>
              <a:t>İster ekonomik ister sosyal tüm sorunlar bir dizi </a:t>
            </a:r>
            <a:r>
              <a:rPr lang="en-US" sz="2800" b="1">
                <a:solidFill>
                  <a:srgbClr val="87FF71"/>
                </a:solidFill>
              </a:rPr>
              <a:t>öğrenmenin</a:t>
            </a:r>
            <a:r>
              <a:rPr lang="en-US" sz="2800" b="1"/>
              <a:t> toplamı halinde ifade edilebilir.</a:t>
            </a:r>
          </a:p>
          <a:p>
            <a:pPr>
              <a:spcAft>
                <a:spcPct val="35000"/>
              </a:spcAft>
            </a:pPr>
            <a:r>
              <a:rPr lang="en-US" sz="2800" b="1"/>
              <a:t>İnsan bedenindeki hastalıklar dahi, organlarımızın ve ruhumuzun </a:t>
            </a:r>
            <a:r>
              <a:rPr lang="en-US" sz="2800" b="1">
                <a:solidFill>
                  <a:srgbClr val="87FF71"/>
                </a:solidFill>
              </a:rPr>
              <a:t>öğrenemediklerinin</a:t>
            </a:r>
            <a:r>
              <a:rPr lang="en-US" sz="2800" b="1"/>
              <a:t> toplamıdır.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9D8CB3E-F078-A047-BC67-5B36335B07E4}" type="slidenum">
              <a:rPr lang="tr-TR"/>
              <a:pPr lvl="1"/>
              <a:t>36</a:t>
            </a:fld>
            <a:endParaRPr lang="tr-TR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3250" cy="1143000"/>
          </a:xfrm>
          <a:noFill/>
          <a:ln/>
        </p:spPr>
        <p:txBody>
          <a:bodyPr/>
          <a:lstStyle/>
          <a:p>
            <a:pPr algn="ctr"/>
            <a:r>
              <a:rPr lang="tr-TR"/>
              <a:t>Öğrenmek için sadece: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9144000" cy="475456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Soluma, sindirme, boşalma, üreme…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Bunlar dünyaya gelirken öğrenmiş olarak getirdiklerinizden birkaçı.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Ama hepsinden daha üstün bir başka şeyle birlikte geldiniz: ÖĞRENME!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Kendi yaptıklarınızdan, başkalarından (atalarınız dahil), her an öğreniyorsunuz.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Öğrenemeyeceğinizi de öğrenmiş olabilirsiniz.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Şimdi yapmanız gereken bunu unutmanızdır (unlearn).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tr-TR" sz="2400" b="1"/>
              <a:t>Bir şeye ihtiyacınız olduğunu TAM kabullenirseniz onu kolayca öğrenebilirsiniz.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2B1FDCC-7770-964F-B64C-876AD9984AC8}" type="slidenum">
              <a:rPr lang="tr-TR"/>
              <a:pPr lvl="1"/>
              <a:t>37</a:t>
            </a:fld>
            <a:endParaRPr lang="tr-TR"/>
          </a:p>
        </p:txBody>
      </p:sp>
      <p:sp>
        <p:nvSpPr>
          <p:cNvPr id="99924" name="Rectangle 1620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3250" cy="1143000"/>
          </a:xfrm>
          <a:noFill/>
          <a:ln/>
        </p:spPr>
        <p:txBody>
          <a:bodyPr/>
          <a:lstStyle/>
          <a:p>
            <a:pPr algn="ctr"/>
            <a:r>
              <a:rPr lang="tr-TR" sz="3600"/>
              <a:t>Nitekim şunları kolayca öğrendiniz..</a:t>
            </a:r>
            <a:endParaRPr lang="en-US" sz="3600"/>
          </a:p>
        </p:txBody>
      </p:sp>
      <p:sp>
        <p:nvSpPr>
          <p:cNvPr id="99925" name="Rectangle 162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4932363" cy="4467225"/>
          </a:xfrm>
        </p:spPr>
        <p:txBody>
          <a:bodyPr/>
          <a:lstStyle/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Islık çalmak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Espri yapmak, fıkra anlatmak</a:t>
            </a:r>
            <a:r>
              <a:rPr lang="tr-TR" sz="2200"/>
              <a:t> </a:t>
            </a:r>
            <a:r>
              <a:rPr lang="en-US" sz="2200"/>
              <a:t>vb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Yükseğe (örn. Ağaca) tırmanma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Yüzmek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Futbol / tenis / basketbol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Tasarruf yapmak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İltifat etmek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Kavgada kendini korumak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Zaman hırsızlarından kornmak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Kendini iyi ifade etmek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</a:pPr>
            <a:r>
              <a:rPr lang="en-US" sz="2200"/>
              <a:t>Diş fırçalalamak</a:t>
            </a:r>
          </a:p>
          <a:p>
            <a:pPr marL="533400" indent="-533400">
              <a:lnSpc>
                <a:spcPct val="115000"/>
              </a:lnSpc>
              <a:spcBef>
                <a:spcPct val="0"/>
              </a:spcBef>
              <a:buFont typeface="Wingdings" charset="2"/>
              <a:buAutoNum type="arabicPeriod"/>
            </a:pPr>
            <a:endParaRPr lang="en-US" sz="2200"/>
          </a:p>
        </p:txBody>
      </p:sp>
      <p:sp>
        <p:nvSpPr>
          <p:cNvPr id="99926" name="Rectangle 1622"/>
          <p:cNvSpPr>
            <a:spLocks noGrp="1" noChangeArrowheads="1"/>
          </p:cNvSpPr>
          <p:nvPr>
            <p:ph type="body" sz="half" idx="2"/>
          </p:nvPr>
        </p:nvSpPr>
        <p:spPr>
          <a:xfrm>
            <a:off x="4832350" y="1700213"/>
            <a:ext cx="4311650" cy="44672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Takla, halata tırmanma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Gider ve gelirlerini planlamak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Yürümek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Ana dilini konuşmak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Derdini anlatabilecek kadar yabancı dil konuşmak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Google'da arama yapmak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Bilgisayarla e-posta yollamak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İnternetten alış-veriş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200"/>
              <a:t>Üremek (türünün devamını sağlamak)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9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9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9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99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99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9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9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99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25" grpId="0" build="p"/>
      <p:bldP spid="9992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E2C5CC9-109B-1846-935A-EA47165484AA}" type="slidenum">
              <a:rPr lang="tr-TR"/>
              <a:pPr lvl="1"/>
              <a:t>38</a:t>
            </a:fld>
            <a:endParaRPr lang="tr-TR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3250" cy="1143000"/>
          </a:xfrm>
          <a:noFill/>
          <a:ln/>
        </p:spPr>
        <p:txBody>
          <a:bodyPr/>
          <a:lstStyle/>
          <a:p>
            <a:pPr algn="ctr"/>
            <a:r>
              <a:rPr lang="tr-TR" sz="3600"/>
              <a:t>Nitekim şunları kolayca öğrendiniz.. </a:t>
            </a:r>
            <a:r>
              <a:rPr lang="tr-TR" sz="1800"/>
              <a:t>(devam)</a:t>
            </a:r>
            <a:endParaRPr lang="en-US" sz="36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5003800" cy="4467225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0"/>
              </a:spcBef>
            </a:pPr>
            <a:r>
              <a:rPr lang="en-US"/>
              <a:t>Diş ipi kullanmak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</a:pPr>
            <a:r>
              <a:rPr lang="en-US"/>
              <a:t>Bir müzik aleti çalmak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</a:pPr>
            <a:r>
              <a:rPr lang="en-US"/>
              <a:t>Özür dilemek, gönül almak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</a:pPr>
            <a:r>
              <a:rPr lang="en-US"/>
              <a:t>Birisine, yapılacak bir işi tarif etmek, izlemek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</a:pPr>
            <a:r>
              <a:rPr lang="en-US"/>
              <a:t>İş yaşamında sorun çözme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2350" y="1700213"/>
            <a:ext cx="4311650" cy="44672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/>
              <a:t>Yaşamına yol gösteren değerler belirlemek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/>
              <a:t>Çıkan bir yangını söndürmek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/>
              <a:t>Otomobil kullanmak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/>
              <a:t>İşe yarayan bir insanı ayırdetmek</a:t>
            </a:r>
            <a:endParaRPr lang="tr-TR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/>
              <a:t>Girişimcilik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/>
              <a:t>Vizyon geliştirmek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7E935786-0E21-7644-9E74-64625B49562E}" type="slidenum">
              <a:rPr lang="tr-TR"/>
              <a:pPr lvl="1"/>
              <a:t>39</a:t>
            </a:fld>
            <a:endParaRPr lang="tr-T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681038"/>
            <a:ext cx="9001125" cy="1143000"/>
          </a:xfrm>
          <a:noFill/>
          <a:ln/>
        </p:spPr>
        <p:txBody>
          <a:bodyPr/>
          <a:lstStyle/>
          <a:p>
            <a:r>
              <a:rPr lang="tr-TR" sz="4000"/>
              <a:t>Bunun için şunları öğrenmelisiniz!</a:t>
            </a:r>
            <a:endParaRPr lang="en-US" sz="400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52638"/>
            <a:ext cx="4500562" cy="4114800"/>
          </a:xfrm>
        </p:spPr>
        <p:txBody>
          <a:bodyPr/>
          <a:lstStyle/>
          <a:p>
            <a:pPr marL="533400" indent="-533400">
              <a:buFont typeface="Wingdings" charset="2"/>
              <a:buAutoNum type="arabicPeriod"/>
            </a:pPr>
            <a:r>
              <a:rPr lang="tr-TR" sz="2800" b="1">
                <a:solidFill>
                  <a:schemeClr val="accent2"/>
                </a:solidFill>
              </a:rPr>
              <a:t>Doğru sorular</a:t>
            </a:r>
            <a:r>
              <a:rPr lang="tr-TR" sz="2800" b="1"/>
              <a:t> sormayı,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tr-TR" sz="2800" b="1">
                <a:solidFill>
                  <a:schemeClr val="accent2"/>
                </a:solidFill>
              </a:rPr>
              <a:t>Yaşam alanınızın</a:t>
            </a:r>
            <a:r>
              <a:rPr lang="tr-TR" sz="2800" b="1"/>
              <a:t> sınırlarını keşfetmeyi.</a:t>
            </a:r>
            <a:endParaRPr lang="en-US" sz="2800" b="1"/>
          </a:p>
        </p:txBody>
      </p:sp>
      <p:pic>
        <p:nvPicPr>
          <p:cNvPr id="94217" name="Picture 9" descr="Slide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8800"/>
            <a:ext cx="4594225" cy="34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071F9D84-A752-B149-9311-C5F994745FE5}" type="slidenum">
              <a:rPr lang="tr-TR"/>
              <a:pPr lvl="1"/>
              <a:t>4</a:t>
            </a:fld>
            <a:endParaRPr lang="tr-TR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3250" cy="865188"/>
          </a:xfrm>
          <a:noFill/>
          <a:ln/>
        </p:spPr>
        <p:txBody>
          <a:bodyPr/>
          <a:lstStyle/>
          <a:p>
            <a:pPr algn="ctr"/>
            <a:r>
              <a:rPr lang="tr-TR">
                <a:latin typeface="Arial" charset="0"/>
              </a:rPr>
              <a:t>Şunları bekleyebilirsiniz!</a:t>
            </a:r>
            <a:endParaRPr lang="en-US">
              <a:latin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899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Düşünce sisteminize eklediğinizde sorunlarla daha kolay başedebileceğiniz kimi kavram ve teknikleri öğrenmek,</a:t>
            </a:r>
          </a:p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Artı ve eksilerinizi daha net görerek onları değiştirebilmenin yollarını öğrenmek,</a:t>
            </a:r>
          </a:p>
          <a:p>
            <a:pPr>
              <a:lnSpc>
                <a:spcPct val="130000"/>
              </a:lnSpc>
            </a:pPr>
            <a:r>
              <a:rPr lang="tr-TR" sz="2800" b="1">
                <a:latin typeface="Arial" charset="0"/>
              </a:rPr>
              <a:t>Böylece, sorunlar karşısında daha donanımlı olmak</a:t>
            </a:r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tr-TR" sz="2800" b="1">
                <a:latin typeface="Arial" charset="0"/>
              </a:rPr>
              <a:t>şeklindeki “dolaylı destekler”.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D40921F-4D1F-2A4A-BF86-7FA7C2F5A9C2}" type="slidenum">
              <a:rPr lang="tr-TR"/>
              <a:pPr lvl="1"/>
              <a:t>40</a:t>
            </a:fld>
            <a:endParaRPr lang="tr-TR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86000"/>
          </a:xfrm>
          <a:noFill/>
          <a:ln/>
        </p:spPr>
        <p:txBody>
          <a:bodyPr/>
          <a:lstStyle/>
          <a:p>
            <a:pPr algn="ctr"/>
            <a:r>
              <a:rPr lang="en-US"/>
              <a:t>Teşekkür ederiz</a:t>
            </a:r>
            <a:br>
              <a:rPr lang="en-US"/>
            </a:br>
            <a:r>
              <a:rPr lang="tr-TR"/>
              <a:t/>
            </a:r>
            <a:br>
              <a:rPr lang="tr-TR"/>
            </a:br>
            <a:r>
              <a:rPr lang="en-US" sz="2800" u="sng"/>
              <a:t>www.</a:t>
            </a:r>
            <a:r>
              <a:rPr lang="tr-TR" sz="2800" u="sng"/>
              <a:t>tinaztitiz.com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55D374A-3434-8F4C-A623-166A20CE6661}" type="slidenum">
              <a:rPr lang="tr-TR"/>
              <a:pPr lvl="1"/>
              <a:t>5</a:t>
            </a:fld>
            <a:endParaRPr lang="tr-T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tr-TR" sz="3600">
                <a:latin typeface="Arial" charset="0"/>
              </a:rPr>
              <a:t>Dünün koşullarına göre düşünüp bugün iş bulamazsınız!</a:t>
            </a:r>
            <a:endParaRPr lang="en-US" sz="3600"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800">
                <a:latin typeface="Arial" charset="0"/>
              </a:rPr>
              <a:t>Bugünkü yüksek oranlı işsizliğin en önemli nedeni, geçen yüzyılın düşünce biçiminin bugün de geçerli olduğunu varsaymaktır.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800">
                <a:latin typeface="Arial" charset="0"/>
              </a:rPr>
              <a:t>İşte size kimi farklar!</a:t>
            </a:r>
            <a:endParaRPr lang="en-US" sz="2800">
              <a:latin typeface="Arial" charset="0"/>
            </a:endParaRPr>
          </a:p>
        </p:txBody>
      </p:sp>
      <p:pic>
        <p:nvPicPr>
          <p:cNvPr id="8201" name="Picture 9" descr="Sl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2117725"/>
            <a:ext cx="4227512" cy="317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118C419-5B90-CF4F-9809-9E6F0890B244}" type="slidenum">
              <a:rPr lang="tr-TR"/>
              <a:pPr lvl="1"/>
              <a:t>6</a:t>
            </a:fld>
            <a:endParaRPr lang="tr-T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859338" cy="6092825"/>
          </a:xfrm>
        </p:spPr>
        <p:txBody>
          <a:bodyPr/>
          <a:lstStyle/>
          <a:p>
            <a:pPr algn="ctr">
              <a:lnSpc>
                <a:spcPct val="120000"/>
              </a:lnSpc>
              <a:spcAft>
                <a:spcPct val="20000"/>
              </a:spcAft>
              <a:buFont typeface="Wingdings" charset="2"/>
              <a:buNone/>
            </a:pPr>
            <a:r>
              <a:rPr lang="tr-TR" sz="1800" b="1">
                <a:solidFill>
                  <a:schemeClr val="accent2"/>
                </a:solidFill>
                <a:latin typeface="Arial" charset="0"/>
              </a:rPr>
              <a:t>Eski Paradigma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Kişinin zamanı satın alınır; o zaman süresi içinde işler verilir.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İstihdam edilmek için diploma yeterlidir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Kişinin performansının, yapılacak işin gerektirdiği kadarı kullanılır.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İşin gerektirdiği performans kişinin sahip olduğunun ya altında ya da üstündedir. Çok nadir olarak tam o düzeydedir.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Altında ise kişi gelişemez, işten tatmin alamaz.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Üzerinde ise başarısız olur; bu defa hem kendi hem de işveren tatmin olmaz.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İşveren, bu olumsuzluklardan en az zarar görebilecek düzeyde ücret verir.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32350" y="0"/>
            <a:ext cx="4311650" cy="6308725"/>
          </a:xfrm>
        </p:spPr>
        <p:txBody>
          <a:bodyPr/>
          <a:lstStyle/>
          <a:p>
            <a:pPr algn="ctr">
              <a:lnSpc>
                <a:spcPct val="130000"/>
              </a:lnSpc>
              <a:spcAft>
                <a:spcPct val="20000"/>
              </a:spcAft>
              <a:buFont typeface="Wingdings" charset="2"/>
              <a:buNone/>
            </a:pPr>
            <a:r>
              <a:rPr lang="tr-TR" sz="1800" b="1">
                <a:solidFill>
                  <a:schemeClr val="accent2"/>
                </a:solidFill>
                <a:latin typeface="Arial" charset="0"/>
              </a:rPr>
              <a:t>Yeni Paradigma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Kişilerden “değer” satın alınır.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İşveren, ödediği ücret karşılığında kendisine en yüksek değeri sunandan satın alır.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Böylece tüm değer sunanlar, kendilerini zorlayarak daima daha yüksek değer üretmeye çalışırlar. Bu onları giderek geliştirir.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Bu süreç hem işverenin hem de değer sunucunun avantajına işler.</a:t>
            </a:r>
          </a:p>
          <a:p>
            <a:pPr>
              <a:lnSpc>
                <a:spcPct val="130000"/>
              </a:lnSpc>
              <a:spcAft>
                <a:spcPct val="20000"/>
              </a:spcAft>
            </a:pPr>
            <a:r>
              <a:rPr lang="tr-TR" sz="1800">
                <a:latin typeface="Arial" charset="0"/>
              </a:rPr>
              <a:t>“Değer sunucular” (çalışan), tüm zamanını satmadığı için kendine kalan zamanı kendi için özgürce kullanır.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12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C124895-69AA-834D-9239-BA121EE77949}" type="slidenum">
              <a:rPr lang="tr-TR"/>
              <a:pPr lvl="1"/>
              <a:t>7</a:t>
            </a:fld>
            <a:endParaRPr lang="tr-TR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5580063" cy="5616575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ct val="20000"/>
              </a:spcAft>
              <a:buFont typeface="Wingdings" charset="2"/>
              <a:buNone/>
            </a:pPr>
            <a:r>
              <a:rPr lang="tr-TR" sz="2400" b="1">
                <a:solidFill>
                  <a:schemeClr val="accent2"/>
                </a:solidFill>
                <a:latin typeface="Arial" charset="0"/>
              </a:rPr>
              <a:t>Değişimin sonuçları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000">
                <a:latin typeface="Arial" charset="0"/>
              </a:rPr>
              <a:t>Kişiler, zamanlarını satmaya alışmış olduklarından, satılık zaman konusunda bir arz fazlası oluşur.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000">
                <a:latin typeface="Arial" charset="0"/>
              </a:rPr>
              <a:t>İşverenler ise değer satın almaya yöneldikleri için zaman arzı fazlası giderek artar.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000">
                <a:latin typeface="Arial" charset="0"/>
              </a:rPr>
              <a:t>Bu işsizlik demektir.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000">
                <a:latin typeface="Arial" charset="0"/>
              </a:rPr>
              <a:t>Yakınma, tepki vs yoluyla çözülemez.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000">
                <a:latin typeface="Arial" charset="0"/>
              </a:rPr>
              <a:t>Hükümetler bu paradigma değişiminin farkına varmazlarsa onlar da ancak bu yakınma ve tepkilere karşı koymaya çalışırlar.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tr-TR" sz="2000">
                <a:latin typeface="Arial" charset="0"/>
              </a:rPr>
              <a:t>Yapılması gereken ne olup bittiğini anlamaya çalışmaktır.</a:t>
            </a:r>
          </a:p>
        </p:txBody>
      </p:sp>
      <p:pic>
        <p:nvPicPr>
          <p:cNvPr id="14342" name="Picture 6" descr="Slid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888" y="1495425"/>
            <a:ext cx="3821112" cy="286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052A2FA-5C09-7444-962B-33AD3185D866}" type="slidenum">
              <a:rPr lang="tr-TR"/>
              <a:pPr lvl="1"/>
              <a:t>8</a:t>
            </a:fld>
            <a:endParaRPr lang="tr-T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1038"/>
            <a:ext cx="9144000" cy="1143000"/>
          </a:xfrm>
          <a:noFill/>
          <a:ln/>
        </p:spPr>
        <p:txBody>
          <a:bodyPr/>
          <a:lstStyle/>
          <a:p>
            <a:pPr algn="ctr"/>
            <a:r>
              <a:rPr lang="tr-TR" sz="4000">
                <a:latin typeface="Arial" charset="0"/>
              </a:rPr>
              <a:t>Soru 1: “Değer” sunmak, ama nasıl?</a:t>
            </a:r>
            <a:endParaRPr lang="en-US" sz="400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Arial" charset="0"/>
              </a:rPr>
              <a:t>Değer ne demek?</a:t>
            </a:r>
          </a:p>
          <a:p>
            <a:pPr eaLnBrk="1" hangingPunct="1">
              <a:lnSpc>
                <a:spcPct val="100000"/>
              </a:lnSpc>
            </a:pPr>
            <a:r>
              <a:rPr lang="tr-TR"/>
              <a:t>“</a:t>
            </a:r>
            <a:r>
              <a:rPr lang="tr-TR">
                <a:solidFill>
                  <a:schemeClr val="accent2"/>
                </a:solidFill>
              </a:rPr>
              <a:t>Bir mal veya hizmetin alıcısını, bir bedel ödemeye ikna edecek herhangi bir neden</a:t>
            </a:r>
            <a:r>
              <a:rPr lang="tr-TR"/>
              <a:t>…”</a:t>
            </a:r>
          </a:p>
          <a:p>
            <a:pPr eaLnBrk="1" hangingPunct="1">
              <a:lnSpc>
                <a:spcPct val="100000"/>
              </a:lnSpc>
            </a:pPr>
            <a:r>
              <a:rPr lang="tr-TR"/>
              <a:t>Dünyada tüm alıcılar sadece bir “neden” için bedel öderler: </a:t>
            </a:r>
            <a:r>
              <a:rPr lang="tr-TR">
                <a:solidFill>
                  <a:schemeClr val="accent2"/>
                </a:solidFill>
              </a:rPr>
              <a:t>ihtiyaçları</a:t>
            </a:r>
            <a:r>
              <a:rPr lang="tr-TR"/>
              <a:t> için!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</a:t>
            </a:r>
            <a:r>
              <a:rPr lang="tr-TR"/>
              <a:t> Copyright M.Tınaz Titiz, 2010, SMUH</a:t>
            </a:r>
            <a:r>
              <a:rPr lang="en-US"/>
              <a:t>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0E9137F-7539-0D49-B204-D0C1357F50DB}" type="slidenum">
              <a:rPr lang="tr-TR"/>
              <a:pPr lvl="1"/>
              <a:t>9</a:t>
            </a:fld>
            <a:endParaRPr lang="tr-TR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0"/>
              <a:t>Katma Değer Nedir?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2052638"/>
            <a:ext cx="4098925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tr-TR" sz="2800"/>
              <a:t>“Bir mal veya hizmetin alıcısını, daha yüksek bedel ödemeye ikna edecek herhangi bir neden…”</a:t>
            </a:r>
          </a:p>
        </p:txBody>
      </p:sp>
      <p:pic>
        <p:nvPicPr>
          <p:cNvPr id="111621" name="Picture 5" descr="Slid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1725613"/>
            <a:ext cx="4130675" cy="30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theme/theme1.xml><?xml version="1.0" encoding="utf-8"?>
<a:theme xmlns:a="http://schemas.openxmlformats.org/drawingml/2006/main" name="1_Eğitim">
  <a:themeElements>
    <a:clrScheme name="1_Eğiti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1_Eğiti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1_Eğiti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ğiti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ğiti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ğiti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ğiti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PPT_bos_slide</Template>
  <TotalTime>1364</TotalTime>
  <Words>2462</Words>
  <Application>Microsoft Macintosh PowerPoint</Application>
  <PresentationFormat>On-screen Show (4:3)</PresentationFormat>
  <Paragraphs>400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Tahoma</vt:lpstr>
      <vt:lpstr>Wingdings</vt:lpstr>
      <vt:lpstr>Times New Roman</vt:lpstr>
      <vt:lpstr>ヒラギノ角ゴ Pro W3</vt:lpstr>
      <vt:lpstr>1_Eğitim</vt:lpstr>
      <vt:lpstr>İş Yaşamında Paradigma Değişimi</vt:lpstr>
      <vt:lpstr>Bu seminerden  neler beklenmeli;  neler beklenmemeli?</vt:lpstr>
      <vt:lpstr>Şunları beklemeyiniz!</vt:lpstr>
      <vt:lpstr>Şunları bekleyebilirsiniz!</vt:lpstr>
      <vt:lpstr>Dünün koşullarına göre düşünüp bugün iş bulamazsınız!</vt:lpstr>
      <vt:lpstr>Slide 6</vt:lpstr>
      <vt:lpstr>Slide 7</vt:lpstr>
      <vt:lpstr>Soru 1: “Değer” sunmak, ama nasıl?</vt:lpstr>
      <vt:lpstr>Katma Değer Nedir?</vt:lpstr>
      <vt:lpstr>KD örnekleri</vt:lpstr>
      <vt:lpstr>KD örnekleri (devam)</vt:lpstr>
      <vt:lpstr>KD örnekleri (devam)</vt:lpstr>
      <vt:lpstr>Zenginlik ancak KD ile olur..</vt:lpstr>
      <vt:lpstr>Peki şu mümkün müdür?</vt:lpstr>
      <vt:lpstr>Yani…</vt:lpstr>
      <vt:lpstr>Nasıl korunacaksınız?</vt:lpstr>
      <vt:lpstr>Yeni paradigma’nın simgesi: Sörf!</vt:lpstr>
      <vt:lpstr>İşler -mutlaka- “ihtiyaçlar”ın çevresinde oluşurlar!</vt:lpstr>
      <vt:lpstr>İşler -mutlaka- “beceriler”in çevresinde oluşurlar!</vt:lpstr>
      <vt:lpstr>Bir kısır döngü!</vt:lpstr>
      <vt:lpstr>G.Beceri arttıkça gelir artar!</vt:lpstr>
      <vt:lpstr>İşsizlik ve giderilemeyen ihtiyaçlar (yani iş) aynı anda var olabilir mi? </vt:lpstr>
      <vt:lpstr>O halde sorun, beceri edinmeye geliyor…</vt:lpstr>
      <vt:lpstr>İş (istihdam) için altın denklemler!</vt:lpstr>
      <vt:lpstr>Soru 2: Size “yeterli gelir” sağlayabilecek “ihtiyaçlar” nelerdir?</vt:lpstr>
      <vt:lpstr>Soru 3: ihtiyacın ve sizin durumunuz!</vt:lpstr>
      <vt:lpstr>Örneğin!</vt:lpstr>
      <vt:lpstr>Çeşitli boyutlar açısından “ihtiyaçlar” ve “sizin özlemleriniz” arasındaki farklar şansınızı belirler!</vt:lpstr>
      <vt:lpstr>O halde!</vt:lpstr>
      <vt:lpstr>İhtiyaçların gerektirdiği becerileri nasıl edineceksiniz? </vt:lpstr>
      <vt:lpstr>Slide 31</vt:lpstr>
      <vt:lpstr>“Öğrenme”yi somuta getirmek!</vt:lpstr>
      <vt:lpstr>İş = bir dizi ‘öğrenmek’</vt:lpstr>
      <vt:lpstr>İş = bir dizi ‘öğrenmek’ (devam)</vt:lpstr>
      <vt:lpstr>Daha da genelleştirirsek: Tüm sorunları, çeşitli öğrenmelerin toplamı halinde ifade edebilirsiniz!</vt:lpstr>
      <vt:lpstr>Öğrenmek için sadece:</vt:lpstr>
      <vt:lpstr>Nitekim şunları kolayca öğrendiniz..</vt:lpstr>
      <vt:lpstr>Nitekim şunları kolayca öğrendiniz.. (devam)</vt:lpstr>
      <vt:lpstr>Bunun için şunları öğrenmelisiniz!</vt:lpstr>
      <vt:lpstr>Teşekkür ederiz  www.tinaztitiz.com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Yaşamında Paradigma Değişimi</dc:title>
  <dc:creator>tinaz</dc:creator>
  <cp:lastModifiedBy>Tınaz Titiz</cp:lastModifiedBy>
  <cp:revision>86</cp:revision>
  <dcterms:created xsi:type="dcterms:W3CDTF">2011-07-21T14:25:18Z</dcterms:created>
  <dcterms:modified xsi:type="dcterms:W3CDTF">2011-07-21T14:27:30Z</dcterms:modified>
</cp:coreProperties>
</file>