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Default Extension="jpeg" ContentType="image/jpeg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notesSlides/notesSlide2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9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Arial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Arial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Arial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Arial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inimized"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4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6.xml"/><Relationship Id="rId4" Type="http://schemas.openxmlformats.org/officeDocument/2006/relationships/slide" Target="slides/slide17.xml"/><Relationship Id="rId5" Type="http://schemas.openxmlformats.org/officeDocument/2006/relationships/slide" Target="slides/slide21.xml"/><Relationship Id="rId6" Type="http://schemas.openxmlformats.org/officeDocument/2006/relationships/slide" Target="slides/slide22.xml"/><Relationship Id="rId7" Type="http://schemas.openxmlformats.org/officeDocument/2006/relationships/slide" Target="slides/slide25.xml"/><Relationship Id="rId1" Type="http://schemas.openxmlformats.org/officeDocument/2006/relationships/slide" Target="slides/slide14.xml"/><Relationship Id="rId2" Type="http://schemas.openxmlformats.org/officeDocument/2006/relationships/slide" Target="slides/slide1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metin stillerini düzenlemek için tıklatın</a:t>
            </a:r>
          </a:p>
          <a:p>
            <a:pPr lvl="1"/>
            <a:r>
              <a:rPr lang="en-US"/>
              <a:t>İkinci düzey</a:t>
            </a:r>
          </a:p>
          <a:p>
            <a:pPr lvl="2"/>
            <a:r>
              <a:rPr lang="en-US"/>
              <a:t>Üçüncü düzey</a:t>
            </a:r>
          </a:p>
          <a:p>
            <a:pPr lvl="3"/>
            <a:r>
              <a:rPr lang="en-US"/>
              <a:t>Dördüncü düzey</a:t>
            </a:r>
          </a:p>
          <a:p>
            <a:pPr lvl="4"/>
            <a:r>
              <a:rPr lang="en-US"/>
              <a:t>Beşinci düzey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0102A819-324D-B647-8492-2543A72151C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8F1378-14F1-EF49-83E1-3EE75C9AFDD6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2F21DB-A4BF-624F-95DC-F0C9F4618A57}" type="slidenum">
              <a:rPr lang="en-US"/>
              <a:pPr/>
              <a:t>10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A2C55C-3C62-934F-8D65-F3EF11F0B950}" type="slidenum">
              <a:rPr lang="en-US"/>
              <a:pPr/>
              <a:t>11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2C8431-FF30-474E-A5BF-1DDE780F8F2C}" type="slidenum">
              <a:rPr lang="en-US"/>
              <a:pPr/>
              <a:t>12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8FC07E-7DE4-B547-A1A9-210A0FF38C26}" type="slidenum">
              <a:rPr lang="en-US"/>
              <a:pPr/>
              <a:t>13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A831DA-FC5C-944B-94C4-7FC58D545019}" type="slidenum">
              <a:rPr lang="en-US"/>
              <a:pPr/>
              <a:t>14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C6D31B-67C4-8B41-9A51-2FBD268D4961}" type="slidenum">
              <a:rPr lang="en-US"/>
              <a:pPr/>
              <a:t>15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7B1AE2-FF9A-074E-8077-638AFF86BC2D}" type="slidenum">
              <a:rPr lang="en-US"/>
              <a:pPr/>
              <a:t>16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622A4-EF5B-7041-91B5-F8D04EB3CE7A}" type="slidenum">
              <a:rPr lang="en-US"/>
              <a:pPr/>
              <a:t>17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7815C-B54F-A046-807C-935D794FA0A9}" type="slidenum">
              <a:rPr lang="en-US"/>
              <a:pPr/>
              <a:t>18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02F8D8-2525-E146-BA47-0EAB806815FD}" type="slidenum">
              <a:rPr lang="en-US"/>
              <a:pPr/>
              <a:t>19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71051D-60FB-E741-9960-103F9B64E932}" type="slidenum">
              <a:rPr lang="en-US"/>
              <a:pPr/>
              <a:t>2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0AF2E2-2081-F148-AC07-215E8DD96AE2}" type="slidenum">
              <a:rPr lang="en-US"/>
              <a:pPr/>
              <a:t>20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tr-TR"/>
              <a:t>Peki bunu kim ve niçin yapsın?</a:t>
            </a:r>
          </a:p>
          <a:p>
            <a:r>
              <a:rPr lang="tr-TR"/>
              <a:t>Bu bazen iyi bazen de kötü amaçlarla yapılır.</a:t>
            </a:r>
          </a:p>
          <a:p>
            <a:r>
              <a:rPr lang="tr-TR"/>
              <a:t>İyi amaçlarla yapılan okul eğitimidir. Meslek kazandırmak, iyi yurttaş yetiştirmek vbg.</a:t>
            </a:r>
          </a:p>
          <a:p>
            <a:r>
              <a:rPr lang="tr-TR"/>
              <a:t>Kötü amaçlarla yapılanlar ise, “kendi gibi düşündürmek isteyen” kişi ve grupların işidir.</a:t>
            </a:r>
          </a:p>
          <a:p>
            <a:r>
              <a:rPr lang="tr-TR"/>
              <a:t>Sadece başkalarınca öğretilebileceğini öğrenmiş kişiler artık birer tutsak haline gelmişlerdir. </a:t>
            </a:r>
          </a:p>
          <a:p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272C23-3BDD-4C4F-8382-C294ECEA655F}" type="slidenum">
              <a:rPr lang="en-US"/>
              <a:pPr/>
              <a:t>21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39623B-9541-6B41-9946-BE2304FFD810}" type="slidenum">
              <a:rPr lang="en-US"/>
              <a:pPr/>
              <a:t>22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10AB33-7865-914A-A680-68EB77D2BE6E}" type="slidenum">
              <a:rPr lang="en-US"/>
              <a:pPr/>
              <a:t>23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9F1FE6-B392-0D46-85E7-2B3B70C839CA}" type="slidenum">
              <a:rPr lang="en-US"/>
              <a:pPr/>
              <a:t>24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87F3E-456C-5244-BE1A-6CFB6E6F6EC1}" type="slidenum">
              <a:rPr lang="en-US"/>
              <a:pPr/>
              <a:t>25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0484A9-B5F1-9F41-81BA-F65B57C09667}" type="slidenum">
              <a:rPr lang="en-US"/>
              <a:pPr/>
              <a:t>26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938626-6F4E-6148-A162-E8138183C718}" type="slidenum">
              <a:rPr lang="en-US"/>
              <a:pPr/>
              <a:t>27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68FA67-F816-3C44-B86A-4CA355BE36F0}" type="slidenum">
              <a:rPr lang="en-US"/>
              <a:pPr/>
              <a:t>3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E7E3A-4A5C-5B4B-AC5D-95F3A401F967}" type="slidenum">
              <a:rPr lang="en-US"/>
              <a:pPr/>
              <a:t>4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3D84A3-5137-2444-9B1D-98111CAE6686}" type="slidenum">
              <a:rPr lang="en-US"/>
              <a:pPr/>
              <a:t>5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AEA5E2-12B9-CB4A-9A95-C4F84CD4AB29}" type="slidenum">
              <a:rPr lang="en-US"/>
              <a:pPr/>
              <a:t>6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A3174C-E683-1F47-8248-CDD10113EFCD}" type="slidenum">
              <a:rPr lang="en-US"/>
              <a:pPr/>
              <a:t>7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27D198-AF76-554D-8FB5-030B1F089468}" type="slidenum">
              <a:rPr lang="en-US"/>
              <a:pPr/>
              <a:t>8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A63099-592D-1043-AB1A-F42A12A6ED20}" type="slidenum">
              <a:rPr lang="en-US"/>
              <a:pPr/>
              <a:t>9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83315A4E-11A7-5F47-B951-443A7262D01F}" type="slidenum">
              <a:rPr lang="tr-TR"/>
              <a:pPr lvl="1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E6B158C5-ABF0-F649-B35B-240F0E564310}" type="slidenum">
              <a:rPr lang="tr-TR"/>
              <a:pPr lvl="1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5300" y="681038"/>
            <a:ext cx="2087563" cy="5486400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9438" y="681038"/>
            <a:ext cx="6113462" cy="5486400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98223009-3158-EB4E-A145-C60798EF2773}" type="slidenum">
              <a:rPr lang="tr-TR"/>
              <a:pPr lvl="1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438" y="681038"/>
            <a:ext cx="8223250" cy="1143000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79438" y="2052638"/>
            <a:ext cx="4100512" cy="411480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832350" y="2052638"/>
            <a:ext cx="4100513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>
          <a:xfrm>
            <a:off x="723900" y="6237288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11463" y="6164263"/>
            <a:ext cx="4319587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39000" y="6219825"/>
            <a:ext cx="1905000" cy="381000"/>
          </a:xfrm>
        </p:spPr>
        <p:txBody>
          <a:bodyPr/>
          <a:lstStyle>
            <a:lvl2pPr lvl="1">
              <a:defRPr/>
            </a:lvl2pPr>
          </a:lstStyle>
          <a:p>
            <a:pPr lvl="1"/>
            <a:fld id="{F1BDEF8D-3FDE-5347-815B-F465F2A070B5}" type="slidenum">
              <a:rPr lang="tr-TR"/>
              <a:pPr lvl="1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438" y="681038"/>
            <a:ext cx="8223250" cy="1143000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79438" y="2052638"/>
            <a:ext cx="4100512" cy="411480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2350" y="2052638"/>
            <a:ext cx="4100513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>
          <a:xfrm>
            <a:off x="723900" y="6237288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11463" y="6164263"/>
            <a:ext cx="4319587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39000" y="6219825"/>
            <a:ext cx="1905000" cy="381000"/>
          </a:xfrm>
        </p:spPr>
        <p:txBody>
          <a:bodyPr/>
          <a:lstStyle>
            <a:lvl2pPr lvl="1">
              <a:defRPr/>
            </a:lvl2pPr>
          </a:lstStyle>
          <a:p>
            <a:pPr lvl="1"/>
            <a:fld id="{E275496D-0F54-5841-86BA-FDE53724B5AD}" type="slidenum">
              <a:rPr lang="tr-TR"/>
              <a:pPr lvl="1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A53AA572-D12B-854A-BC6E-353890887C2F}" type="slidenum">
              <a:rPr lang="tr-TR"/>
              <a:pPr lvl="1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FB4569E9-E907-0E4C-AE1D-42197E413CF1}" type="slidenum">
              <a:rPr lang="tr-TR"/>
              <a:pPr lvl="1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9438" y="2052638"/>
            <a:ext cx="41005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2350" y="2052638"/>
            <a:ext cx="41005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0E9B1A14-99E4-434E-915D-2B9A91D2E068}" type="slidenum">
              <a:rPr lang="tr-TR"/>
              <a:pPr lvl="1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E65103EE-7FDF-244B-AAEA-76D764D46065}" type="slidenum">
              <a:rPr lang="tr-TR"/>
              <a:pPr lvl="1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ED49DE98-C8B2-D34F-90FC-0382F239833D}" type="slidenum">
              <a:rPr lang="tr-TR"/>
              <a:pPr lvl="1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81E910CD-2BCB-EF42-A072-3F5287F24079}" type="slidenum">
              <a:rPr lang="tr-TR"/>
              <a:pPr lvl="1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BD0BE52C-FA78-F04B-8690-24E87844F644}" type="slidenum">
              <a:rPr lang="tr-TR"/>
              <a:pPr lvl="1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3688A412-CD4B-6541-8560-0BEE5D4DE504}" type="slidenum">
              <a:rPr lang="tr-TR"/>
              <a:pPr lvl="1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026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11" name="Freeform 1027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" name="Arc 1028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tr-TR"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9461" name="Rectangle 2053"/>
          <p:cNvSpPr>
            <a:spLocks noGrp="1" noChangeArrowheads="1"/>
          </p:cNvSpPr>
          <p:nvPr>
            <p:ph type="title"/>
          </p:nvPr>
        </p:nvSpPr>
        <p:spPr bwMode="auto">
          <a:xfrm>
            <a:off x="579438" y="681038"/>
            <a:ext cx="8223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Asılın başlık stili için tıklatın</a:t>
            </a:r>
          </a:p>
        </p:txBody>
      </p:sp>
      <p:sp>
        <p:nvSpPr>
          <p:cNvPr id="6150" name="Rectangle 20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9438" y="2052638"/>
            <a:ext cx="83534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Asılın metin stilleri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13" name="Rectangle 1031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723900" y="6237288"/>
            <a:ext cx="19050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14" name="Rectangle 10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1463" y="6164263"/>
            <a:ext cx="4319587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ea typeface="Tahoma" charset="0"/>
                <a:cs typeface="Tahoma" charset="0"/>
              </a:defRPr>
            </a:lvl1pPr>
          </a:lstStyle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15" name="Rectangle 10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19825"/>
            <a:ext cx="19050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 eaLnBrk="1" hangingPunct="1">
              <a:defRPr sz="1400">
                <a:latin typeface="+mn-lt"/>
              </a:defRPr>
            </a:lvl2pPr>
          </a:lstStyle>
          <a:p>
            <a:pPr lvl="1"/>
            <a:fld id="{4F336A35-CDF9-6D42-B195-7BB32D2C82FE}" type="slidenum">
              <a:rPr lang="tr-TR"/>
              <a:pPr lvl="1"/>
              <a:t>‹#›</a:t>
            </a:fld>
            <a:endParaRPr 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charset="2"/>
        <a:buChar char="l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8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://www.tinaztit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6E613847-7503-2942-8BC2-1473F1542641}" type="slidenum">
              <a:rPr lang="tr-TR"/>
              <a:pPr lvl="1"/>
              <a:t>1</a:t>
            </a:fld>
            <a:endParaRPr lang="tr-TR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052513"/>
            <a:ext cx="7772400" cy="1470025"/>
          </a:xfrm>
          <a:noFill/>
          <a:ln/>
        </p:spPr>
        <p:txBody>
          <a:bodyPr/>
          <a:lstStyle/>
          <a:p>
            <a:pPr algn="ctr"/>
            <a:r>
              <a:rPr lang="tr-TR" b="1"/>
              <a:t>Hepimiz </a:t>
            </a:r>
            <a:r>
              <a:rPr lang="tr-TR" b="1">
                <a:solidFill>
                  <a:schemeClr val="hlink"/>
                </a:solidFill>
              </a:rPr>
              <a:t>–doğuştan- </a:t>
            </a:r>
            <a:r>
              <a:rPr lang="tr-TR" b="1"/>
              <a:t>birer öğrenme uzmanıyız!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52738"/>
            <a:ext cx="6400800" cy="2786062"/>
          </a:xfrm>
        </p:spPr>
        <p:txBody>
          <a:bodyPr/>
          <a:lstStyle/>
          <a:p>
            <a:r>
              <a:rPr lang="tr-TR"/>
              <a:t>O halde niçin </a:t>
            </a:r>
          </a:p>
          <a:p>
            <a:r>
              <a:rPr lang="tr-TR"/>
              <a:t>bazı zamanlar </a:t>
            </a:r>
          </a:p>
          <a:p>
            <a:r>
              <a:rPr lang="tr-TR"/>
              <a:t>bazı konuları </a:t>
            </a:r>
          </a:p>
          <a:p>
            <a:r>
              <a:rPr lang="tr-TR"/>
              <a:t>zor öğreniyoruz? </a:t>
            </a:r>
          </a:p>
          <a:p>
            <a:r>
              <a:rPr lang="tr-TR"/>
              <a:t>Nasıl kolay öğrenebiliriz?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EC33FFD7-DC76-2245-BB0B-2C1F6CD89CCD}" type="slidenum">
              <a:rPr lang="tr-TR"/>
              <a:pPr lvl="1"/>
              <a:t>10</a:t>
            </a:fld>
            <a:endParaRPr lang="tr-TR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609600"/>
          </a:xfrm>
          <a:noFill/>
          <a:ln/>
        </p:spPr>
        <p:txBody>
          <a:bodyPr/>
          <a:lstStyle/>
          <a:p>
            <a:pPr algn="ctr"/>
            <a:r>
              <a:rPr lang="tr-TR" sz="3200" b="1">
                <a:solidFill>
                  <a:schemeClr val="bg1"/>
                </a:solidFill>
              </a:rPr>
              <a:t>“</a:t>
            </a:r>
            <a:r>
              <a:rPr lang="tr-TR" sz="3200" b="1" i="1">
                <a:solidFill>
                  <a:schemeClr val="accent2"/>
                </a:solidFill>
              </a:rPr>
              <a:t>İdrak için ikna</a:t>
            </a:r>
            <a:r>
              <a:rPr lang="tr-TR" sz="3200" b="1">
                <a:solidFill>
                  <a:schemeClr val="accent2"/>
                </a:solidFill>
              </a:rPr>
              <a:t>”: Peki ama nasıl?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8610600" cy="4495800"/>
          </a:xfrm>
        </p:spPr>
        <p:txBody>
          <a:bodyPr/>
          <a:lstStyle/>
          <a:p>
            <a:r>
              <a:rPr lang="tr-TR" sz="2400"/>
              <a:t>Kişinin zihinsel kurgusu (mind-set) içindeki, idraki engelleyebilecek Guliver iplerini ve/ya sürükleyicileri anlamaya çalışmak,</a:t>
            </a:r>
            <a:endParaRPr lang="tr-TR" sz="2400" i="1">
              <a:solidFill>
                <a:schemeClr val="bg1"/>
              </a:solidFill>
            </a:endParaRPr>
          </a:p>
          <a:p>
            <a:r>
              <a:rPr lang="tr-TR" sz="2400" i="1">
                <a:solidFill>
                  <a:schemeClr val="accent2"/>
                </a:solidFill>
              </a:rPr>
              <a:t>Zengin Öğrenme Ortamları</a:t>
            </a:r>
            <a:r>
              <a:rPr lang="tr-TR" sz="2400"/>
              <a:t>: En etkili ikna aracı; öğrenilmesi istenilen şeye şiddetli ihtiyaç duyulabilecek bir ortam hazırlamak </a:t>
            </a:r>
            <a:r>
              <a:rPr lang="tr-TR" sz="2400" i="1">
                <a:solidFill>
                  <a:schemeClr val="accent2"/>
                </a:solidFill>
              </a:rPr>
              <a:t>(yüzme öğrenmek için denize atmak</a:t>
            </a:r>
            <a:r>
              <a:rPr lang="tr-TR" sz="2400" i="1">
                <a:solidFill>
                  <a:schemeClr val="bg1"/>
                </a:solidFill>
              </a:rPr>
              <a:t> </a:t>
            </a:r>
            <a:r>
              <a:rPr lang="tr-TR" sz="2400" i="1">
                <a:solidFill>
                  <a:schemeClr val="accent2"/>
                </a:solidFill>
              </a:rPr>
              <a:t>gibi),</a:t>
            </a:r>
          </a:p>
          <a:p>
            <a:r>
              <a:rPr lang="tr-TR" sz="2400"/>
              <a:t>Zorlama araçların yaratacağı otomatik tepkinin, </a:t>
            </a:r>
            <a:r>
              <a:rPr lang="tr-TR" sz="2400" i="1">
                <a:solidFill>
                  <a:schemeClr val="accent2"/>
                </a:solidFill>
              </a:rPr>
              <a:t>“öğrenmeye tepki</a:t>
            </a:r>
            <a:r>
              <a:rPr lang="tr-TR" sz="2400" i="1">
                <a:solidFill>
                  <a:schemeClr val="bg1"/>
                </a:solidFill>
              </a:rPr>
              <a:t>”</a:t>
            </a:r>
            <a:r>
              <a:rPr lang="tr-TR" sz="2400"/>
              <a:t>ye dönüşmesine meydan vermemek,</a:t>
            </a:r>
          </a:p>
          <a:p>
            <a:r>
              <a:rPr lang="tr-TR" sz="2400"/>
              <a:t>Öğrenilmesi istenilen şeyin getirebileceği yararları deneyimletmek </a:t>
            </a:r>
            <a:r>
              <a:rPr lang="tr-TR" sz="2400" i="1">
                <a:solidFill>
                  <a:schemeClr val="accent2"/>
                </a:solidFill>
              </a:rPr>
              <a:t>(mümkünse),</a:t>
            </a:r>
          </a:p>
          <a:p>
            <a:r>
              <a:rPr lang="tr-TR" sz="2400"/>
              <a:t>Zaman içinde idrak edilmesini beklemek.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6FCA5701-E8E1-FA4A-A12E-0C79856D944B}" type="slidenum">
              <a:rPr lang="tr-TR"/>
              <a:pPr lvl="1"/>
              <a:t>11</a:t>
            </a:fld>
            <a:endParaRPr lang="tr-T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8610600" cy="762000"/>
          </a:xfrm>
          <a:noFill/>
          <a:ln/>
        </p:spPr>
        <p:txBody>
          <a:bodyPr/>
          <a:lstStyle/>
          <a:p>
            <a:pPr algn="ctr"/>
            <a:r>
              <a:rPr lang="tr-TR" sz="2800" b="1">
                <a:solidFill>
                  <a:schemeClr val="accent2"/>
                </a:solidFill>
              </a:rPr>
              <a:t>“</a:t>
            </a:r>
            <a:r>
              <a:rPr lang="tr-TR" sz="2800" b="1" i="1">
                <a:solidFill>
                  <a:schemeClr val="accent2"/>
                </a:solidFill>
              </a:rPr>
              <a:t>İdrak için ikna</a:t>
            </a:r>
            <a:r>
              <a:rPr lang="tr-TR" sz="2800" b="1">
                <a:solidFill>
                  <a:schemeClr val="accent2"/>
                </a:solidFill>
              </a:rPr>
              <a:t>”: Peki ama nasıl? (devam)</a:t>
            </a:r>
            <a:endParaRPr lang="en-US" sz="2800" b="1">
              <a:solidFill>
                <a:schemeClr val="accent2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57338"/>
            <a:ext cx="4427538" cy="453866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>
                <a:solidFill>
                  <a:schemeClr val="accent2"/>
                </a:solidFill>
              </a:rPr>
              <a:t>Ve etkili bir araç daha: Kişiye, gerçekten ihtiyaç duyduğu ne varsa, </a:t>
            </a:r>
            <a:r>
              <a:rPr lang="en-US" sz="2400" i="1">
                <a:solidFill>
                  <a:schemeClr val="accent2"/>
                </a:solidFill>
              </a:rPr>
              <a:t>zahmetsizce</a:t>
            </a:r>
            <a:r>
              <a:rPr lang="en-US" sz="2400">
                <a:solidFill>
                  <a:schemeClr val="accent2"/>
                </a:solidFill>
              </a:rPr>
              <a:t> ve de </a:t>
            </a:r>
            <a:r>
              <a:rPr lang="en-US" sz="2400" i="1">
                <a:solidFill>
                  <a:schemeClr val="accent2"/>
                </a:solidFill>
              </a:rPr>
              <a:t>zevkle</a:t>
            </a:r>
            <a:r>
              <a:rPr lang="en-US" sz="2400">
                <a:solidFill>
                  <a:schemeClr val="accent2"/>
                </a:solidFill>
              </a:rPr>
              <a:t> öğrenebildiğini göstermek!</a:t>
            </a:r>
          </a:p>
          <a:p>
            <a:pPr>
              <a:lnSpc>
                <a:spcPct val="110000"/>
              </a:lnSpc>
            </a:pPr>
            <a:r>
              <a:rPr lang="en-US" sz="2400">
                <a:solidFill>
                  <a:schemeClr val="accent2"/>
                </a:solidFill>
              </a:rPr>
              <a:t>Öğrenme’nin diğer yaşamsal fonksiyonlar </a:t>
            </a:r>
            <a:r>
              <a:rPr lang="en-US" sz="2400" i="1">
                <a:solidFill>
                  <a:schemeClr val="accent2"/>
                </a:solidFill>
              </a:rPr>
              <a:t>(solumak, sindirmek, boşalmak, üremek vd)</a:t>
            </a:r>
            <a:r>
              <a:rPr lang="en-US" sz="2400">
                <a:solidFill>
                  <a:schemeClr val="accent2"/>
                </a:solidFill>
              </a:rPr>
              <a:t> gibi “doğuştan” olduğunu anlatmak.</a:t>
            </a:r>
          </a:p>
        </p:txBody>
      </p:sp>
      <p:sp>
        <p:nvSpPr>
          <p:cNvPr id="28676" name="Rectangle 4"/>
          <p:cNvSpPr>
            <a:spLocks noGrp="1" noChangeArrowheads="1" noTextEdit="1"/>
          </p:cNvSpPr>
          <p:nvPr>
            <p:ph type="media" sz="half" idx="2"/>
          </p:nvPr>
        </p:nvSpPr>
        <p:spPr>
          <a:xfrm>
            <a:off x="5105400" y="1981200"/>
            <a:ext cx="3810000" cy="4114800"/>
          </a:xfrm>
        </p:spPr>
      </p:sp>
      <p:pic>
        <p:nvPicPr>
          <p:cNvPr id="28677" name="Picture 5" descr="!cid_8A934906F0A948DF8BC352CCE3F222D0@alican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1916113"/>
            <a:ext cx="4643437" cy="4105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20E69710-93DD-414D-BFDB-F900910005FB}" type="slidenum">
              <a:rPr lang="tr-TR"/>
              <a:pPr lvl="1"/>
              <a:t>12</a:t>
            </a:fld>
            <a:endParaRPr lang="tr-TR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647825"/>
          </a:xfrm>
          <a:noFill/>
          <a:ln/>
        </p:spPr>
        <p:txBody>
          <a:bodyPr/>
          <a:lstStyle/>
          <a:p>
            <a:pPr algn="ctr"/>
            <a:r>
              <a:rPr lang="tr-TR" b="1"/>
              <a:t>Yaşam öğrenmekten ibarettir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A90C66A8-CFD5-8140-941D-6C9BF3F281B0}" type="slidenum">
              <a:rPr lang="tr-TR"/>
              <a:pPr lvl="1"/>
              <a:t>13</a:t>
            </a:fld>
            <a:endParaRPr lang="tr-TR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809625"/>
          </a:xfrm>
          <a:noFill/>
          <a:ln/>
        </p:spPr>
        <p:txBody>
          <a:bodyPr/>
          <a:lstStyle/>
          <a:p>
            <a:pPr algn="ctr"/>
            <a:r>
              <a:rPr lang="tr-TR" b="1"/>
              <a:t>Lütfen genişletin!</a:t>
            </a:r>
            <a:endParaRPr lang="tr-TR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84313"/>
            <a:ext cx="4495800" cy="4611687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tr-TR" sz="2400" b="1">
                <a:solidFill>
                  <a:schemeClr val="accent2"/>
                </a:solidFill>
              </a:rPr>
              <a:t>Yaşamınızın yüzlerce kesitini düşünün ve “öğrenmeyi” içine sıkıştırdığınız dar kalıbı genişletin.</a:t>
            </a:r>
          </a:p>
          <a:p>
            <a:pPr>
              <a:buFont typeface="Wingdings" charset="2"/>
              <a:buNone/>
            </a:pPr>
            <a:r>
              <a:rPr lang="tr-TR" sz="2400" b="1">
                <a:solidFill>
                  <a:schemeClr val="accent2"/>
                </a:solidFill>
              </a:rPr>
              <a:t>İşinize yarayanların çoğunu “kendi başınıza” ve “siz ihtiyaç duyduğunuz için” öğreniyorsunuz.</a:t>
            </a:r>
          </a:p>
          <a:p>
            <a:pPr>
              <a:buFont typeface="Wingdings" charset="2"/>
              <a:buNone/>
            </a:pPr>
            <a:r>
              <a:rPr lang="tr-TR" sz="2400" b="1">
                <a:solidFill>
                  <a:schemeClr val="accent2"/>
                </a:solidFill>
              </a:rPr>
              <a:t>Çünkü tüm canlılar gibi birer </a:t>
            </a:r>
            <a:r>
              <a:rPr lang="tr-TR" sz="2400" b="1" i="1">
                <a:solidFill>
                  <a:schemeClr val="accent2"/>
                </a:solidFill>
              </a:rPr>
              <a:t>öğrenme makinesi’</a:t>
            </a:r>
            <a:r>
              <a:rPr lang="tr-TR" sz="2400" b="1">
                <a:solidFill>
                  <a:schemeClr val="accent2"/>
                </a:solidFill>
              </a:rPr>
              <a:t>yiz!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662F10A8-2D6A-DD45-B7E5-48B10E3940BD}" type="slidenum">
              <a:rPr lang="tr-TR"/>
              <a:pPr lvl="1"/>
              <a:t>14</a:t>
            </a:fld>
            <a:endParaRPr lang="tr-TR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62913" cy="1143000"/>
          </a:xfrm>
          <a:noFill/>
          <a:ln/>
        </p:spPr>
        <p:txBody>
          <a:bodyPr/>
          <a:lstStyle/>
          <a:p>
            <a:pPr algn="ctr"/>
            <a:r>
              <a:rPr lang="tr-TR" sz="3600" b="1"/>
              <a:t>Öğrenme Makinesinin En Temel Amacı!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438" y="2052638"/>
            <a:ext cx="4176712" cy="4114800"/>
          </a:xfrm>
        </p:spPr>
        <p:txBody>
          <a:bodyPr/>
          <a:lstStyle/>
          <a:p>
            <a:pPr>
              <a:buFont typeface="Wingdings" charset="2"/>
              <a:buChar char="q"/>
            </a:pPr>
            <a:r>
              <a:rPr lang="tr-TR" sz="3600"/>
              <a:t>Tüm canlıların en derindeki amacı: </a:t>
            </a:r>
            <a:r>
              <a:rPr lang="tr-TR" sz="3600">
                <a:solidFill>
                  <a:schemeClr val="accent2"/>
                </a:solidFill>
              </a:rPr>
              <a:t>Yaşamlarını ve türlerinin devamını sağlamak.</a:t>
            </a:r>
          </a:p>
        </p:txBody>
      </p:sp>
      <p:pic>
        <p:nvPicPr>
          <p:cNvPr id="34820" name="Picture 4" descr="ATT00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752600"/>
            <a:ext cx="4648200" cy="3484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F09D303D-F3C0-2547-A4AE-3E05737A7649}" type="slidenum">
              <a:rPr lang="tr-TR"/>
              <a:pPr lvl="1"/>
              <a:t>15</a:t>
            </a:fld>
            <a:endParaRPr lang="tr-TR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r-TR" b="1"/>
              <a:t>Temel araç: “</a:t>
            </a:r>
            <a:r>
              <a:rPr lang="tr-TR" b="1" i="1"/>
              <a:t>Öğrenmek</a:t>
            </a:r>
            <a:r>
              <a:rPr lang="tr-TR" b="1"/>
              <a:t>”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9438" y="2052638"/>
            <a:ext cx="4094162" cy="4114800"/>
          </a:xfrm>
        </p:spPr>
        <p:txBody>
          <a:bodyPr/>
          <a:lstStyle/>
          <a:p>
            <a:r>
              <a:rPr lang="tr-TR" b="1">
                <a:solidFill>
                  <a:schemeClr val="accent2"/>
                </a:solidFill>
              </a:rPr>
              <a:t>Canlılar -bu arada insanlar- derindeki amaçlarını bu temel aracı kullanarak gerçekleştirirler.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52FDDAC-9C45-A34C-844E-7E2C9DA7A739}" type="slidenum">
              <a:rPr lang="tr-TR"/>
              <a:pPr lvl="1"/>
              <a:t>16</a:t>
            </a:fld>
            <a:endParaRPr lang="tr-TR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tr-TR" sz="3600" b="1"/>
              <a:t>Her an, her şeyden öğrenme!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4787900" cy="4114800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tr-TR" sz="2400" b="1"/>
              <a:t>Canlılar, yaşamlarının her bir anında öğrenerek, değişen iç/dış koşullara (tehdit/fırsat) uyum gösterirler.</a:t>
            </a:r>
          </a:p>
          <a:p>
            <a:pPr>
              <a:lnSpc>
                <a:spcPct val="115000"/>
              </a:lnSpc>
            </a:pPr>
            <a:r>
              <a:rPr lang="tr-TR" sz="2400" b="1"/>
              <a:t>Hatta –eğer ihtiyaç duyarlarsa- bir kuştan, bir yılandan dahi öğrenebilrler!!!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803BA4F5-AB33-F248-A28B-AE05A285BD59}" type="slidenum">
              <a:rPr lang="tr-TR"/>
              <a:pPr lvl="1"/>
              <a:t>17</a:t>
            </a:fld>
            <a:endParaRPr lang="tr-TR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r-TR" b="1"/>
              <a:t>Uyum (öğrenme) ve Başarı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052638"/>
            <a:ext cx="7867650" cy="4114800"/>
          </a:xfrm>
        </p:spPr>
        <p:txBody>
          <a:bodyPr/>
          <a:lstStyle/>
          <a:p>
            <a:r>
              <a:rPr lang="tr-TR" sz="3600"/>
              <a:t>Hızlı ve iyi </a:t>
            </a:r>
            <a:r>
              <a:rPr lang="tr-TR" sz="3600">
                <a:solidFill>
                  <a:schemeClr val="accent2"/>
                </a:solidFill>
              </a:rPr>
              <a:t>uyum</a:t>
            </a:r>
            <a:r>
              <a:rPr lang="tr-TR" sz="3600"/>
              <a:t> …… ≈ </a:t>
            </a:r>
            <a:r>
              <a:rPr lang="tr-TR" sz="3600">
                <a:solidFill>
                  <a:srgbClr val="F2FF0F"/>
                </a:solidFill>
              </a:rPr>
              <a:t>Başarı</a:t>
            </a:r>
            <a:endParaRPr lang="tr-TR" sz="3600"/>
          </a:p>
          <a:p>
            <a:r>
              <a:rPr lang="tr-TR" sz="3600"/>
              <a:t>Yavaş ve kötü </a:t>
            </a:r>
            <a:r>
              <a:rPr lang="tr-TR" sz="3600">
                <a:solidFill>
                  <a:schemeClr val="accent2"/>
                </a:solidFill>
              </a:rPr>
              <a:t>uyum </a:t>
            </a:r>
            <a:r>
              <a:rPr lang="tr-TR" sz="3600"/>
              <a:t> ≈ </a:t>
            </a:r>
            <a:r>
              <a:rPr lang="tr-TR" sz="3600">
                <a:solidFill>
                  <a:srgbClr val="F2FF0F"/>
                </a:solidFill>
              </a:rPr>
              <a:t>Başarısızlık</a:t>
            </a:r>
            <a:endParaRPr lang="tr-TR" sz="3600"/>
          </a:p>
          <a:p>
            <a:r>
              <a:rPr lang="tr-TR" sz="3600"/>
              <a:t>Uyumsuzluk …..……  ≈ </a:t>
            </a:r>
            <a:r>
              <a:rPr lang="tr-TR" sz="3600">
                <a:solidFill>
                  <a:srgbClr val="F2FF0F"/>
                </a:solidFill>
              </a:rPr>
              <a:t>Yok olma</a:t>
            </a:r>
            <a:endParaRPr lang="tr-TR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2869EF5-090A-8845-B697-A0257D494DA0}" type="slidenum">
              <a:rPr lang="tr-TR"/>
              <a:pPr lvl="1"/>
              <a:t>18</a:t>
            </a:fld>
            <a:endParaRPr lang="tr-TR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223250" cy="930275"/>
          </a:xfrm>
          <a:noFill/>
          <a:ln/>
        </p:spPr>
        <p:txBody>
          <a:bodyPr/>
          <a:lstStyle/>
          <a:p>
            <a:pPr algn="ctr"/>
            <a:r>
              <a:rPr lang="tr-TR" sz="3600" b="1"/>
              <a:t>(İhtiyaçlar) ve (öğrenme) ilişkisi!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6850" y="1557338"/>
            <a:ext cx="4168775" cy="4719637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tr-TR" sz="2400"/>
              <a:t>Kolay öğrendiğimiz her ne varsa mutlaka ihtiyaç-öğrenme ilişkisini sağlam kurmuşuz.</a:t>
            </a:r>
          </a:p>
          <a:p>
            <a:pPr>
              <a:spcAft>
                <a:spcPct val="20000"/>
              </a:spcAft>
            </a:pPr>
            <a:r>
              <a:rPr lang="tr-TR" sz="2400">
                <a:solidFill>
                  <a:schemeClr val="accent2"/>
                </a:solidFill>
              </a:rPr>
              <a:t>İhtiyaçları kendimiz hissettiğimizde bağı da kendimiz kuruyoruz.</a:t>
            </a:r>
          </a:p>
          <a:p>
            <a:pPr>
              <a:spcAft>
                <a:spcPct val="20000"/>
              </a:spcAft>
            </a:pPr>
            <a:r>
              <a:rPr lang="tr-TR" sz="2400"/>
              <a:t>Daha sonraları başkaları devreye girip bizim adımıza ihtiyaç belirlemeye başladığında bu bağ kurma becerimiz  körelmeye başlıyor.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63BBB970-E1F2-C048-A715-816007EBD6F0}" type="slidenum">
              <a:rPr lang="tr-TR"/>
              <a:pPr lvl="1"/>
              <a:t>19</a:t>
            </a:fld>
            <a:endParaRPr lang="tr-TR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914400"/>
          </a:xfrm>
          <a:noFill/>
          <a:ln/>
        </p:spPr>
        <p:txBody>
          <a:bodyPr/>
          <a:lstStyle/>
          <a:p>
            <a:pPr algn="ctr"/>
            <a:r>
              <a:rPr lang="tr-TR" sz="3600" b="1"/>
              <a:t>İşte “öğrenmeyi öğrenme”nin sırrı!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36725"/>
            <a:ext cx="4756150" cy="4359275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tr-TR" altLang="ja-JP" sz="2400">
                <a:solidFill>
                  <a:schemeClr val="accent2"/>
                </a:solidFill>
              </a:rPr>
              <a:t>Kişilere sadece, “ihtiyaçlarını kolay öğrenecekleri konusundaki doğal yetenekleri” hatırlatılır. Buna “öğrenmeyi öğrenme” diyoruz.</a:t>
            </a:r>
          </a:p>
          <a:p>
            <a:pPr>
              <a:spcAft>
                <a:spcPct val="20000"/>
              </a:spcAft>
            </a:pPr>
            <a:r>
              <a:rPr lang="tr-TR" altLang="ja-JP" sz="2400">
                <a:solidFill>
                  <a:schemeClr val="accent2"/>
                </a:solidFill>
              </a:rPr>
              <a:t>Bir de kolay öğrenmelerine yardımcı olabilecek birkaç teknik tanıtılır (Doğru Soru Sorma Tekniği gibi).</a:t>
            </a:r>
          </a:p>
          <a:p>
            <a:pPr>
              <a:spcAft>
                <a:spcPct val="20000"/>
              </a:spcAft>
            </a:pPr>
            <a:r>
              <a:rPr lang="tr-TR" altLang="ja-JP" sz="2400">
                <a:solidFill>
                  <a:schemeClr val="accent2"/>
                </a:solidFill>
              </a:rPr>
              <a:t>Bu seminerler aslında bir ‘ikna’ sürecidir.</a:t>
            </a:r>
          </a:p>
          <a:p>
            <a:pPr>
              <a:spcAft>
                <a:spcPct val="20000"/>
              </a:spcAft>
            </a:pPr>
            <a:endParaRPr lang="tr-TR" altLang="ja-JP" sz="2400">
              <a:solidFill>
                <a:schemeClr val="accent2"/>
              </a:solidFill>
            </a:endParaRPr>
          </a:p>
        </p:txBody>
      </p:sp>
      <p:pic>
        <p:nvPicPr>
          <p:cNvPr id="45062" name="Picture 6" descr="duble yol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832350" y="2571750"/>
            <a:ext cx="4100513" cy="307498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742382A0-824B-7D4C-8FEB-6B4F6FA43F09}" type="slidenum">
              <a:rPr lang="tr-TR"/>
              <a:pPr lvl="1"/>
              <a:t>2</a:t>
            </a:fld>
            <a:endParaRPr lang="tr-TR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847013" cy="1419225"/>
          </a:xfrm>
          <a:noFill/>
          <a:ln/>
        </p:spPr>
        <p:txBody>
          <a:bodyPr/>
          <a:lstStyle/>
          <a:p>
            <a:pPr algn="ctr"/>
            <a:r>
              <a:rPr lang="tr-TR" sz="2800" b="1">
                <a:solidFill>
                  <a:schemeClr val="tx1"/>
                </a:solidFill>
              </a:rPr>
              <a:t>Örneğin, Yabancı Dil Niye </a:t>
            </a:r>
            <a:r>
              <a:rPr lang="tr-TR" sz="1600" b="1">
                <a:solidFill>
                  <a:schemeClr val="tx1"/>
                </a:solidFill>
              </a:rPr>
              <a:t>–çoğunlukla-</a:t>
            </a:r>
            <a:r>
              <a:rPr lang="tr-TR" sz="2800" b="1">
                <a:solidFill>
                  <a:schemeClr val="tx1"/>
                </a:solidFill>
              </a:rPr>
              <a:t>öğrenilemiyor, nasıl kolay öğrenilebilir?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9144000" cy="420052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ct val="20000"/>
              </a:spcAft>
            </a:pPr>
            <a:r>
              <a:rPr lang="tr-TR" sz="2400">
                <a:solidFill>
                  <a:schemeClr val="accent2"/>
                </a:solidFill>
              </a:rPr>
              <a:t>1 numaralı neden, yabancı dilin ne amaçla öğrenileceği konusundaki “belirsizlik” ve kişinin dışından “empoze edilen ihtiyaç”tır ki buna, “idrak edilmemiş ihtiyaç” denilmelidir.</a:t>
            </a:r>
          </a:p>
          <a:p>
            <a:pPr>
              <a:lnSpc>
                <a:spcPct val="100000"/>
              </a:lnSpc>
              <a:spcAft>
                <a:spcPct val="20000"/>
              </a:spcAft>
            </a:pPr>
            <a:r>
              <a:rPr lang="tr-TR" sz="2400">
                <a:solidFill>
                  <a:schemeClr val="accent2"/>
                </a:solidFill>
              </a:rPr>
              <a:t>Eğer cevaplanması gereken soruların her birisine net cevaplar veremezsek, herbiri bir belirsizlik olarak ortaya çıkar.</a:t>
            </a:r>
          </a:p>
          <a:p>
            <a:pPr>
              <a:lnSpc>
                <a:spcPct val="100000"/>
              </a:lnSpc>
              <a:spcAft>
                <a:spcPct val="20000"/>
              </a:spcAft>
            </a:pPr>
            <a:r>
              <a:rPr lang="tr-TR" sz="2400">
                <a:solidFill>
                  <a:schemeClr val="accent2"/>
                </a:solidFill>
              </a:rPr>
              <a:t>Bu belirsizlikler ise öğrenmeyi engeller.</a:t>
            </a:r>
          </a:p>
          <a:p>
            <a:pPr>
              <a:lnSpc>
                <a:spcPct val="100000"/>
              </a:lnSpc>
              <a:spcAft>
                <a:spcPct val="20000"/>
              </a:spcAft>
            </a:pPr>
            <a:r>
              <a:rPr lang="tr-TR" sz="2400">
                <a:solidFill>
                  <a:schemeClr val="accent2"/>
                </a:solidFill>
              </a:rPr>
              <a:t>Çünkü öğrenme, belirsizliklerin bulunmadığı ortamlarda kendiliğinden oluşur. </a:t>
            </a:r>
          </a:p>
          <a:p>
            <a:pPr>
              <a:lnSpc>
                <a:spcPct val="100000"/>
              </a:lnSpc>
              <a:spcAft>
                <a:spcPct val="20000"/>
              </a:spcAft>
            </a:pPr>
            <a:r>
              <a:rPr lang="tr-TR" sz="2400">
                <a:solidFill>
                  <a:schemeClr val="accent2"/>
                </a:solidFill>
              </a:rPr>
              <a:t>O tür ortamları da ancak “idrak edilmiş ihtiyaçlar” yaratabilir.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57200" y="58674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chemeClr val="accent1"/>
                </a:solidFill>
              </a:rPr>
              <a:t>İdrak (Ar), kökü derk = kavramak, to grasp (EN)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4A20B8A-7644-F74C-A2F7-90C536A29B2C}" type="slidenum">
              <a:rPr lang="tr-TR"/>
              <a:pPr lvl="1"/>
              <a:t>20</a:t>
            </a:fld>
            <a:endParaRPr lang="tr-TR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tr-TR" b="1"/>
              <a:t>‘Öğrenilmiş Çaresizlik’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052638"/>
            <a:ext cx="5148263" cy="41148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tr-TR" sz="2200">
                <a:solidFill>
                  <a:schemeClr val="accent2"/>
                </a:solidFill>
              </a:rPr>
              <a:t>Öğrenebilirlik 2 yanı keskin kılıçtır.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tr-TR" sz="2200">
                <a:solidFill>
                  <a:schemeClr val="accent2"/>
                </a:solidFill>
              </a:rPr>
              <a:t>Bir yandan ihtiyaçlarınızı öğrenirsiniz.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tr-TR" sz="2200">
                <a:solidFill>
                  <a:schemeClr val="accent2"/>
                </a:solidFill>
              </a:rPr>
              <a:t>Diğer yandan size “kendi başınıza öğrenemeyeceğiniz” öğretilir.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tr-TR" sz="2200">
                <a:solidFill>
                  <a:schemeClr val="accent2"/>
                </a:solidFill>
              </a:rPr>
              <a:t>Bunu da kolayca öğrenirsiniz.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tr-TR" sz="2200">
                <a:solidFill>
                  <a:schemeClr val="accent2"/>
                </a:solidFill>
              </a:rPr>
              <a:t>Kurgu bilim filmlerindeki kendini tahrip eden robotlar gibi!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tr-TR" sz="2200">
                <a:solidFill>
                  <a:schemeClr val="accent2"/>
                </a:solidFill>
              </a:rPr>
              <a:t>Öğrenmeyi öğrenme seminerlerinde bu çaresizliğin ‘öğrenilmiş’ olduğu ve isteyerek silinebileceği ‘hatırlatılır’.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83FAAEE-3850-D142-B0EE-9B44DCB4B159}" type="slidenum">
              <a:rPr lang="tr-TR"/>
              <a:pPr lvl="1"/>
              <a:t>21</a:t>
            </a:fld>
            <a:endParaRPr lang="tr-TR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143000"/>
          </a:xfrm>
          <a:noFill/>
          <a:ln/>
        </p:spPr>
        <p:txBody>
          <a:bodyPr/>
          <a:lstStyle/>
          <a:p>
            <a:r>
              <a:rPr lang="tr-TR" sz="3600" b="1"/>
              <a:t>Ve Öğrenme Devrimi</a:t>
            </a:r>
            <a:r>
              <a:rPr lang="tr-TR" sz="4000" b="1"/>
              <a:t> </a:t>
            </a:r>
            <a:r>
              <a:rPr lang="tr-TR" sz="2800"/>
              <a:t>(</a:t>
            </a:r>
            <a:r>
              <a:rPr lang="tr-TR" sz="2800" i="1"/>
              <a:t>Learning Revolution</a:t>
            </a:r>
            <a:r>
              <a:rPr lang="tr-TR" sz="2800"/>
              <a:t>) </a:t>
            </a:r>
            <a:r>
              <a:rPr lang="tr-TR" sz="4000" b="1"/>
              <a:t>!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412875"/>
            <a:ext cx="5283200" cy="4699000"/>
          </a:xfrm>
        </p:spPr>
        <p:txBody>
          <a:bodyPr/>
          <a:lstStyle/>
          <a:p>
            <a:pPr marL="7938" indent="11113">
              <a:lnSpc>
                <a:spcPct val="115000"/>
              </a:lnSpc>
              <a:buFont typeface="Wingdings" charset="2"/>
              <a:buNone/>
            </a:pPr>
            <a:r>
              <a:rPr lang="tr-TR" sz="2800"/>
              <a:t>İki anahtar ilke: akıl-beden bağlantısı ve akıl-beyin bağlantısı..</a:t>
            </a:r>
          </a:p>
          <a:p>
            <a:pPr marL="538163" lvl="1">
              <a:lnSpc>
                <a:spcPct val="115000"/>
              </a:lnSpc>
              <a:buFont typeface="Wingdings" charset="2"/>
              <a:buAutoNum type="arabicPeriod"/>
            </a:pPr>
            <a:r>
              <a:rPr lang="tr-TR" sz="2000"/>
              <a:t>Birinci ilke, öğrenmenin akademik bir süreç olmadığını, bebeklikten itibaren yapılan her türlü bedensel eylemin aklı geliştirdiğidir.</a:t>
            </a:r>
          </a:p>
          <a:p>
            <a:pPr marL="538163" lvl="1">
              <a:lnSpc>
                <a:spcPct val="115000"/>
              </a:lnSpc>
              <a:buFont typeface="Wingdings" charset="2"/>
              <a:buAutoNum type="arabicPeriod"/>
            </a:pPr>
            <a:r>
              <a:rPr lang="tr-TR" sz="2000"/>
              <a:t>İkinci ilke ise, gelişen aklın beyinde yeni bağlantılar oluşturduğunu, bunun da yeni bedeni ve akli eylemleri tetiklediğini, bu sürecin kendi kendini beslediğini söylüyor.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3DD65394-0D5F-6442-88FB-D24CA12974E7}" type="slidenum">
              <a:rPr lang="tr-TR"/>
              <a:pPr lvl="1"/>
              <a:t>22</a:t>
            </a:fld>
            <a:endParaRPr lang="tr-TR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  <a:noFill/>
          <a:ln/>
        </p:spPr>
        <p:txBody>
          <a:bodyPr/>
          <a:lstStyle/>
          <a:p>
            <a:r>
              <a:rPr lang="tr-TR" b="1"/>
              <a:t>Öğrenmenin 3 gizi!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989138"/>
            <a:ext cx="3810000" cy="4122737"/>
          </a:xfrm>
        </p:spPr>
        <p:txBody>
          <a:bodyPr/>
          <a:lstStyle/>
          <a:p>
            <a:pPr marL="533400" indent="-533400">
              <a:spcAft>
                <a:spcPct val="15000"/>
              </a:spcAft>
              <a:buFont typeface="Wingdings" charset="2"/>
              <a:buAutoNum type="arabicPeriod"/>
            </a:pPr>
            <a:r>
              <a:rPr lang="tr-TR" sz="2800" b="1"/>
              <a:t>Bir şeyi deneyimle </a:t>
            </a:r>
            <a:r>
              <a:rPr lang="tr-TR" sz="2800" b="1">
                <a:solidFill>
                  <a:schemeClr val="folHlink"/>
                </a:solidFill>
              </a:rPr>
              <a:t>(</a:t>
            </a:r>
            <a:r>
              <a:rPr lang="tr-TR" sz="2800" b="1" i="1">
                <a:solidFill>
                  <a:schemeClr val="folHlink"/>
                </a:solidFill>
              </a:rPr>
              <a:t>experience it</a:t>
            </a:r>
            <a:r>
              <a:rPr lang="tr-TR" sz="2800" b="1">
                <a:solidFill>
                  <a:schemeClr val="folHlink"/>
                </a:solidFill>
              </a:rPr>
              <a:t>)</a:t>
            </a:r>
          </a:p>
          <a:p>
            <a:pPr marL="533400" indent="-533400">
              <a:spcAft>
                <a:spcPct val="15000"/>
              </a:spcAft>
              <a:buFont typeface="Wingdings" charset="2"/>
              <a:buAutoNum type="arabicPeriod"/>
            </a:pPr>
            <a:r>
              <a:rPr lang="tr-TR" sz="2800" b="1"/>
              <a:t>Deneyiminle oyna </a:t>
            </a:r>
            <a:r>
              <a:rPr lang="tr-TR" sz="2800" b="1">
                <a:solidFill>
                  <a:schemeClr val="folHlink"/>
                </a:solidFill>
              </a:rPr>
              <a:t>(</a:t>
            </a:r>
            <a:r>
              <a:rPr lang="tr-TR" sz="2800" b="1" i="1">
                <a:solidFill>
                  <a:schemeClr val="folHlink"/>
                </a:solidFill>
              </a:rPr>
              <a:t>play with it</a:t>
            </a:r>
            <a:r>
              <a:rPr lang="tr-TR" sz="2800" b="1">
                <a:solidFill>
                  <a:schemeClr val="folHlink"/>
                </a:solidFill>
              </a:rPr>
              <a:t>)</a:t>
            </a:r>
          </a:p>
          <a:p>
            <a:pPr marL="533400" indent="-533400">
              <a:spcAft>
                <a:spcPct val="15000"/>
              </a:spcAft>
              <a:buFont typeface="Wingdings" charset="2"/>
              <a:buAutoNum type="arabicPeriod"/>
            </a:pPr>
            <a:r>
              <a:rPr lang="tr-TR" sz="2800" b="1"/>
              <a:t>Ve onu adlandır </a:t>
            </a:r>
            <a:r>
              <a:rPr lang="tr-TR" sz="2800" b="1">
                <a:solidFill>
                  <a:schemeClr val="folHlink"/>
                </a:solidFill>
              </a:rPr>
              <a:t>(</a:t>
            </a:r>
            <a:r>
              <a:rPr lang="tr-TR" sz="2800" b="1" i="1">
                <a:solidFill>
                  <a:schemeClr val="folHlink"/>
                </a:solidFill>
              </a:rPr>
              <a:t>label it</a:t>
            </a:r>
            <a:r>
              <a:rPr lang="tr-TR" sz="2800" b="1">
                <a:solidFill>
                  <a:schemeClr val="folHlink"/>
                </a:solidFill>
              </a:rPr>
              <a:t>)</a:t>
            </a:r>
          </a:p>
        </p:txBody>
      </p:sp>
      <p:pic>
        <p:nvPicPr>
          <p:cNvPr id="51204" name="Picture 4" descr="!cid_8A934906F0A948DF8BC352CCE3F222D0@alican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1763713"/>
            <a:ext cx="5181600" cy="3241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65B74ECC-0090-2746-A758-12F4EF9CDC85}" type="slidenum">
              <a:rPr lang="tr-TR"/>
              <a:pPr lvl="1"/>
              <a:t>23</a:t>
            </a:fld>
            <a:endParaRPr lang="tr-TR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1143000"/>
          </a:xfrm>
          <a:noFill/>
          <a:ln/>
        </p:spPr>
        <p:txBody>
          <a:bodyPr/>
          <a:lstStyle/>
          <a:p>
            <a:r>
              <a:rPr lang="tr-TR" b="1"/>
              <a:t>1717 den bu yana </a:t>
            </a:r>
            <a:r>
              <a:rPr lang="en-US" b="1"/>
              <a:t>~</a:t>
            </a:r>
            <a:r>
              <a:rPr lang="tr-TR" b="1"/>
              <a:t>300 yıl</a:t>
            </a:r>
            <a:endParaRPr lang="en-US" b="1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4038600" cy="449897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tr-TR" sz="2400"/>
              <a:t>1717 yılında Prusya’da zorunlu eğitim öğretmen, karatahta ve tebeşirle başladı.</a:t>
            </a:r>
          </a:p>
          <a:p>
            <a:pPr>
              <a:lnSpc>
                <a:spcPct val="125000"/>
              </a:lnSpc>
            </a:pPr>
            <a:r>
              <a:rPr lang="tr-TR" sz="2400"/>
              <a:t>300 yıl sonra bugün network’ler dünyası yoluyla öğrenme’yi eğitim sistemi olarak benimsemeye gidiyoruz.</a:t>
            </a:r>
          </a:p>
        </p:txBody>
      </p:sp>
      <p:pic>
        <p:nvPicPr>
          <p:cNvPr id="53252" name="Picture 4" descr="064893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7175" y="2019300"/>
            <a:ext cx="5076825" cy="3617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69E68A2A-50D5-EC40-A593-53C4A948C40E}" type="slidenum">
              <a:rPr lang="tr-TR"/>
              <a:pPr lvl="1"/>
              <a:t>24</a:t>
            </a:fld>
            <a:endParaRPr lang="tr-TR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492250"/>
          </a:xfrm>
          <a:noFill/>
          <a:ln/>
        </p:spPr>
        <p:txBody>
          <a:bodyPr/>
          <a:lstStyle/>
          <a:p>
            <a:pPr algn="ctr"/>
            <a:r>
              <a:rPr lang="tr-TR" sz="2800" b="1">
                <a:solidFill>
                  <a:schemeClr val="accent2"/>
                </a:solidFill>
              </a:rPr>
              <a:t>Ve artık günümüz!</a:t>
            </a:r>
            <a:br>
              <a:rPr lang="tr-TR" sz="2800" b="1">
                <a:solidFill>
                  <a:schemeClr val="accent2"/>
                </a:solidFill>
              </a:rPr>
            </a:br>
            <a:r>
              <a:rPr lang="tr-TR" sz="2800" b="1">
                <a:solidFill>
                  <a:schemeClr val="accent2"/>
                </a:solidFill>
              </a:rPr>
              <a:t> Yeni, “Öğrenen Toplum”da 7 ağ </a:t>
            </a:r>
            <a:r>
              <a:rPr lang="tr-TR" sz="2800" i="1">
                <a:solidFill>
                  <a:schemeClr val="accent2"/>
                </a:solidFill>
              </a:rPr>
              <a:t>(network)</a:t>
            </a:r>
            <a:endParaRPr lang="en-US" sz="2800" i="1">
              <a:solidFill>
                <a:schemeClr val="accent2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4284663" cy="4616450"/>
          </a:xfrm>
        </p:spPr>
        <p:txBody>
          <a:bodyPr/>
          <a:lstStyle/>
          <a:p>
            <a:pPr marL="447675" lvl="1" indent="-268288">
              <a:buFont typeface="Wingdings" charset="2"/>
              <a:buAutoNum type="arabicPeriod"/>
            </a:pPr>
            <a:r>
              <a:rPr lang="tr-TR" sz="1800" b="1">
                <a:solidFill>
                  <a:schemeClr val="accent2"/>
                </a:solidFill>
              </a:rPr>
              <a:t>Sinir ağınız…………………</a:t>
            </a:r>
          </a:p>
          <a:p>
            <a:pPr marL="447675" lvl="1" indent="-268288">
              <a:buFont typeface="Wingdings" charset="2"/>
              <a:buAutoNum type="arabicPeriod"/>
            </a:pPr>
            <a:endParaRPr lang="tr-TR" sz="1800" b="1">
              <a:solidFill>
                <a:schemeClr val="accent2"/>
              </a:solidFill>
            </a:endParaRPr>
          </a:p>
          <a:p>
            <a:pPr marL="447675" lvl="1" indent="-268288">
              <a:buFont typeface="Wingdings" charset="2"/>
              <a:buAutoNum type="arabicPeriod"/>
            </a:pPr>
            <a:r>
              <a:rPr lang="tr-TR" sz="1800" b="1">
                <a:solidFill>
                  <a:schemeClr val="accent2"/>
                </a:solidFill>
              </a:rPr>
              <a:t>Öğrenme ağınız……………</a:t>
            </a:r>
          </a:p>
          <a:p>
            <a:pPr marL="447675" lvl="1" indent="-268288">
              <a:spcBef>
                <a:spcPct val="150000"/>
              </a:spcBef>
              <a:buFont typeface="Wingdings" charset="2"/>
              <a:buAutoNum type="arabicPeriod"/>
            </a:pPr>
            <a:r>
              <a:rPr lang="tr-TR" sz="1800" b="1">
                <a:solidFill>
                  <a:schemeClr val="accent2"/>
                </a:solidFill>
              </a:rPr>
              <a:t>Etkileşimli bilgi ağınız……</a:t>
            </a:r>
          </a:p>
          <a:p>
            <a:pPr marL="447675" lvl="1" indent="-268288">
              <a:spcBef>
                <a:spcPct val="90000"/>
              </a:spcBef>
              <a:buFont typeface="Wingdings" charset="2"/>
              <a:buAutoNum type="arabicPeriod"/>
            </a:pPr>
            <a:r>
              <a:rPr lang="tr-TR" sz="1800" b="1">
                <a:solidFill>
                  <a:schemeClr val="accent2"/>
                </a:solidFill>
              </a:rPr>
              <a:t>Yaratıcılar ağınız……………</a:t>
            </a:r>
          </a:p>
          <a:p>
            <a:pPr marL="447675" lvl="1" indent="-268288">
              <a:spcBef>
                <a:spcPct val="100000"/>
              </a:spcBef>
              <a:buFont typeface="Wingdings" charset="2"/>
              <a:buAutoNum type="arabicPeriod"/>
            </a:pPr>
            <a:r>
              <a:rPr lang="tr-TR" sz="1800" b="1">
                <a:solidFill>
                  <a:schemeClr val="accent2"/>
                </a:solidFill>
              </a:rPr>
              <a:t>Yetenekler ağınız…………</a:t>
            </a:r>
          </a:p>
          <a:p>
            <a:pPr marL="447675" lvl="1" indent="-268288">
              <a:spcBef>
                <a:spcPct val="90000"/>
              </a:spcBef>
              <a:buFont typeface="Wingdings" charset="2"/>
              <a:buAutoNum type="arabicPeriod"/>
            </a:pPr>
            <a:r>
              <a:rPr lang="tr-TR" sz="1800" b="1">
                <a:solidFill>
                  <a:schemeClr val="accent2"/>
                </a:solidFill>
              </a:rPr>
              <a:t>Kurumsal ağınız…………</a:t>
            </a:r>
          </a:p>
          <a:p>
            <a:pPr marL="447675" lvl="1" indent="-268288">
              <a:spcBef>
                <a:spcPct val="110000"/>
              </a:spcBef>
              <a:buFont typeface="Wingdings" charset="2"/>
              <a:buAutoNum type="arabicPeriod"/>
            </a:pPr>
            <a:r>
              <a:rPr lang="tr-TR" sz="1800" b="1">
                <a:solidFill>
                  <a:schemeClr val="accent2"/>
                </a:solidFill>
              </a:rPr>
              <a:t>Küresel öğrenme ağınız.</a:t>
            </a:r>
          </a:p>
          <a:p>
            <a:pPr marL="0" indent="0">
              <a:buFont typeface="Wingdings" charset="2"/>
              <a:buNone/>
            </a:pPr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924300" y="1981200"/>
            <a:ext cx="5219700" cy="4543425"/>
          </a:xfrm>
        </p:spPr>
        <p:txBody>
          <a:bodyPr/>
          <a:lstStyle/>
          <a:p>
            <a:pPr marL="187325" lvl="1" indent="0">
              <a:spcBef>
                <a:spcPct val="45000"/>
              </a:spcBef>
              <a:buClr>
                <a:srgbClr val="3399FF"/>
              </a:buClr>
              <a:buFont typeface="Wingdings" charset="2"/>
              <a:buNone/>
            </a:pPr>
            <a:r>
              <a:rPr lang="tr-TR" sz="1800">
                <a:solidFill>
                  <a:schemeClr val="accent2"/>
                </a:solidFill>
              </a:rPr>
              <a:t>Size özgün zihin ve beden yetenekleriniz ve onları nasıl geliştirebileceğiniz</a:t>
            </a:r>
            <a:r>
              <a:rPr lang="tr-TR" sz="1800" b="1">
                <a:solidFill>
                  <a:schemeClr val="accent2"/>
                </a:solidFill>
              </a:rPr>
              <a:t>, </a:t>
            </a:r>
          </a:p>
          <a:p>
            <a:pPr marL="187325" lvl="1" indent="0">
              <a:spcAft>
                <a:spcPct val="45000"/>
              </a:spcAft>
              <a:buClr>
                <a:srgbClr val="3399FF"/>
              </a:buClr>
              <a:buFont typeface="Wingdings" charset="2"/>
              <a:buNone/>
            </a:pPr>
            <a:r>
              <a:rPr lang="tr-TR" sz="1800">
                <a:solidFill>
                  <a:schemeClr val="accent2"/>
                </a:solidFill>
              </a:rPr>
              <a:t>Ev, okul ve toplumla bağlantılı etkileşimli öğrenme ortamı,</a:t>
            </a:r>
            <a:endParaRPr lang="tr-TR" b="1">
              <a:solidFill>
                <a:schemeClr val="accent2"/>
              </a:solidFill>
            </a:endParaRPr>
          </a:p>
          <a:p>
            <a:pPr marL="187325" lvl="1" indent="0">
              <a:buClr>
                <a:srgbClr val="3399FF"/>
              </a:buClr>
              <a:buFont typeface="Wingdings" charset="2"/>
              <a:buNone/>
            </a:pPr>
            <a:r>
              <a:rPr lang="tr-TR" sz="1800">
                <a:solidFill>
                  <a:schemeClr val="accent2"/>
                </a:solidFill>
              </a:rPr>
              <a:t>Anlık iletişimlerin yeni dünyasıyla nasıl etkileştiğiniz, </a:t>
            </a:r>
          </a:p>
          <a:p>
            <a:pPr marL="187325" lvl="1" indent="0">
              <a:buClr>
                <a:srgbClr val="3399FF"/>
              </a:buClr>
              <a:buFont typeface="Wingdings" charset="2"/>
              <a:buNone/>
            </a:pPr>
            <a:r>
              <a:rPr lang="tr-TR" sz="1800">
                <a:solidFill>
                  <a:schemeClr val="accent2"/>
                </a:solidFill>
              </a:rPr>
              <a:t>Yeni düşünce ve inovasyonları başkalarıyla ortaklaşa nasıl ürettiğiniz,</a:t>
            </a:r>
          </a:p>
          <a:p>
            <a:pPr marL="187325" lvl="1" indent="0">
              <a:buClr>
                <a:srgbClr val="3399FF"/>
              </a:buClr>
              <a:buFont typeface="Wingdings" charset="2"/>
              <a:buNone/>
            </a:pPr>
            <a:r>
              <a:rPr lang="tr-TR" sz="1800">
                <a:solidFill>
                  <a:schemeClr val="accent2"/>
                </a:solidFill>
              </a:rPr>
              <a:t>Dünya genelindeki beceri, yetenek ve profesyonel kow-how paylaşımınız,</a:t>
            </a:r>
          </a:p>
          <a:p>
            <a:pPr marL="187325" lvl="1" indent="0">
              <a:buClr>
                <a:srgbClr val="3399FF"/>
              </a:buClr>
              <a:buFont typeface="Wingdings" charset="2"/>
              <a:buNone/>
            </a:pPr>
            <a:r>
              <a:rPr lang="tr-TR" sz="1800">
                <a:solidFill>
                  <a:schemeClr val="accent2"/>
                </a:solidFill>
              </a:rPr>
              <a:t>Cooperative open partnership’lerle bağlantılı yeni sosyal hareketler,</a:t>
            </a:r>
          </a:p>
          <a:p>
            <a:pPr marL="187325" lvl="1" indent="0">
              <a:buClr>
                <a:srgbClr val="3399FF"/>
              </a:buClr>
              <a:buFont typeface="Wingdings" charset="2"/>
              <a:buNone/>
            </a:pPr>
            <a:r>
              <a:rPr lang="tr-TR" sz="1800">
                <a:solidFill>
                  <a:schemeClr val="accent2"/>
                </a:solidFill>
              </a:rPr>
              <a:t>Bilgi, kültür, yetenek ve digital araç paylaşımlı eğitim.</a:t>
            </a:r>
            <a:endParaRPr lang="en-US" sz="1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5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F066168-EFBB-2446-8FD1-A59BABBFE088}" type="slidenum">
              <a:rPr lang="tr-TR"/>
              <a:pPr lvl="1"/>
              <a:t>25</a:t>
            </a:fld>
            <a:endParaRPr lang="tr-TR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379538"/>
          </a:xfrm>
          <a:noFill/>
          <a:ln/>
        </p:spPr>
        <p:txBody>
          <a:bodyPr/>
          <a:lstStyle/>
          <a:p>
            <a:r>
              <a:rPr lang="tr-TR" sz="4000" b="1"/>
              <a:t>Sanayi Devrimi </a:t>
            </a:r>
            <a:br>
              <a:rPr lang="tr-TR" sz="4000" b="1"/>
            </a:br>
            <a:r>
              <a:rPr lang="tr-TR" sz="4000" b="1"/>
              <a:t>Enformasyon Devrimi</a:t>
            </a:r>
            <a:br>
              <a:rPr lang="tr-TR" sz="4000" b="1"/>
            </a:br>
            <a:r>
              <a:rPr lang="tr-TR" sz="4000" b="1"/>
              <a:t>Öğrenme Devrimi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9438" y="2636838"/>
            <a:ext cx="4100512" cy="3530600"/>
          </a:xfrm>
        </p:spPr>
        <p:txBody>
          <a:bodyPr/>
          <a:lstStyle/>
          <a:p>
            <a:r>
              <a:rPr lang="tr-TR" sz="3600" b="1"/>
              <a:t>Eğer bu da kaçmayacaksa, nasıl ve nereden başlayabilir?</a:t>
            </a:r>
          </a:p>
          <a:p>
            <a:r>
              <a:rPr lang="tr-TR" sz="3600" b="1"/>
              <a:t>Anahtar soru budur!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2446FE59-E721-F140-B059-2B27E6D4EF52}" type="slidenum">
              <a:rPr lang="tr-TR"/>
              <a:pPr lvl="1"/>
              <a:t>26</a:t>
            </a:fld>
            <a:endParaRPr lang="tr-TR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r-TR" sz="4800" b="1">
                <a:solidFill>
                  <a:srgbClr val="FEFF13"/>
                </a:solidFill>
              </a:rPr>
              <a:t>SONUÇ</a:t>
            </a:r>
            <a:r>
              <a:rPr lang="tr-TR" sz="4800">
                <a:solidFill>
                  <a:srgbClr val="FEFF13"/>
                </a:solidFill>
              </a:rPr>
              <a:t>!</a:t>
            </a:r>
            <a:endParaRPr lang="tr-TR" sz="3200">
              <a:solidFill>
                <a:srgbClr val="FEFF13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5795963" cy="4114800"/>
          </a:xfrm>
        </p:spPr>
        <p:txBody>
          <a:bodyPr/>
          <a:lstStyle/>
          <a:p>
            <a:pPr>
              <a:spcAft>
                <a:spcPct val="35000"/>
              </a:spcAft>
            </a:pPr>
            <a:r>
              <a:rPr lang="tr-TR" sz="2400">
                <a:solidFill>
                  <a:srgbClr val="FEFF13"/>
                </a:solidFill>
              </a:rPr>
              <a:t>“Öğrenme”, aynen soluma, boşalma, uyuma, çoğalma gibi doğal fonksiyonlarımızdandır.</a:t>
            </a:r>
          </a:p>
          <a:p>
            <a:pPr>
              <a:spcAft>
                <a:spcPct val="35000"/>
              </a:spcAft>
            </a:pPr>
            <a:r>
              <a:rPr lang="tr-TR" sz="2400">
                <a:solidFill>
                  <a:srgbClr val="FEFF13"/>
                </a:solidFill>
              </a:rPr>
              <a:t>Zahmetsiz, zevkli ve amaca yönelik!</a:t>
            </a:r>
            <a:br>
              <a:rPr lang="tr-TR" sz="2400">
                <a:solidFill>
                  <a:srgbClr val="FEFF13"/>
                </a:solidFill>
              </a:rPr>
            </a:br>
            <a:r>
              <a:rPr lang="tr-TR" sz="2400">
                <a:solidFill>
                  <a:srgbClr val="FEFF13"/>
                </a:solidFill>
              </a:rPr>
              <a:t>Doğallıkla nefes almak ne denli zevkli ise, zorla nefes aldırılmak da o denli acı vericidir.</a:t>
            </a:r>
          </a:p>
          <a:p>
            <a:pPr>
              <a:spcAft>
                <a:spcPct val="35000"/>
              </a:spcAft>
            </a:pPr>
            <a:r>
              <a:rPr lang="tr-TR" sz="2400">
                <a:solidFill>
                  <a:srgbClr val="FEFF13"/>
                </a:solidFill>
              </a:rPr>
              <a:t>Şimdi 7 öğrenme ağı’nızı kullanma  yoluyla ihtiyaç duyabileceğiniz bir şeyi (mesela TRIZ) öğrenmeye ne dersiniz?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AF6791DC-400D-BD41-A801-4ED5ACA8A814}" type="slidenum">
              <a:rPr lang="tr-TR"/>
              <a:pPr lvl="1"/>
              <a:t>27</a:t>
            </a:fld>
            <a:endParaRPr lang="tr-TR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1403350" y="2492375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None/>
            </a:pPr>
            <a:r>
              <a:rPr lang="tr-TR" sz="4800">
                <a:latin typeface="Tahoma" charset="0"/>
              </a:rPr>
              <a:t>Teşekkür ederiz </a:t>
            </a:r>
            <a:r>
              <a:rPr lang="tr-TR" sz="4800">
                <a:latin typeface="Tahoma" charset="0"/>
                <a:hlinkClick r:id="rId3"/>
              </a:rPr>
              <a:t>www.tinaztitiz.com</a:t>
            </a:r>
            <a:r>
              <a:rPr lang="tr-TR" sz="4800">
                <a:latin typeface="Tahoma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ABC8082-AFF2-4A4C-8105-B9674F042996}" type="slidenum">
              <a:rPr lang="tr-TR"/>
              <a:pPr lvl="1"/>
              <a:t>3</a:t>
            </a:fld>
            <a:endParaRPr lang="tr-T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847013" cy="1419225"/>
          </a:xfrm>
          <a:noFill/>
          <a:ln/>
        </p:spPr>
        <p:txBody>
          <a:bodyPr/>
          <a:lstStyle/>
          <a:p>
            <a:pPr algn="ctr"/>
            <a:r>
              <a:rPr lang="tr-TR" sz="3200" b="1">
                <a:solidFill>
                  <a:schemeClr val="accent2"/>
                </a:solidFill>
              </a:rPr>
              <a:t>O Halde ihtiyaç empoze etmeyin, idrak edilmesini sağlayın!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686800" cy="4419600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tr-TR" sz="2400">
                <a:solidFill>
                  <a:schemeClr val="accent2"/>
                </a:solidFill>
              </a:rPr>
              <a:t>İdrak</a:t>
            </a:r>
            <a:r>
              <a:rPr lang="tr-TR" sz="2400"/>
              <a:t>, kişinin kendini </a:t>
            </a:r>
            <a:r>
              <a:rPr lang="tr-TR" sz="2400">
                <a:solidFill>
                  <a:schemeClr val="accent2"/>
                </a:solidFill>
              </a:rPr>
              <a:t>ikna </a:t>
            </a:r>
            <a:r>
              <a:rPr lang="tr-TR" sz="2400"/>
              <a:t>etmesi demektir.</a:t>
            </a:r>
          </a:p>
          <a:p>
            <a:pPr>
              <a:spcAft>
                <a:spcPct val="20000"/>
              </a:spcAft>
            </a:pPr>
            <a:r>
              <a:rPr lang="tr-TR" sz="2400"/>
              <a:t>Bir kişinin </a:t>
            </a:r>
            <a:r>
              <a:rPr lang="tr-TR" sz="2400">
                <a:solidFill>
                  <a:schemeClr val="accent2"/>
                </a:solidFill>
              </a:rPr>
              <a:t>ikna </a:t>
            </a:r>
            <a:r>
              <a:rPr lang="tr-TR" sz="2400"/>
              <a:t>olmasına engel olabilecek yüzlerce neden olabilir ve bunlar size ihtiyaç empoze edenlerce bilinemez.</a:t>
            </a:r>
          </a:p>
          <a:p>
            <a:pPr>
              <a:spcAft>
                <a:spcPct val="20000"/>
              </a:spcAft>
            </a:pPr>
            <a:r>
              <a:rPr lang="tr-TR" sz="2400"/>
              <a:t>Korkular, takıntılar, arzular, mantık ve duygu çatışmaları, kişilerin </a:t>
            </a:r>
            <a:r>
              <a:rPr lang="tr-TR" sz="2400">
                <a:solidFill>
                  <a:schemeClr val="accent2"/>
                </a:solidFill>
              </a:rPr>
              <a:t>önceliklerini</a:t>
            </a:r>
            <a:r>
              <a:rPr lang="tr-TR" sz="2400"/>
              <a:t> belirler.</a:t>
            </a:r>
            <a:endParaRPr lang="tr-TR" sz="2400">
              <a:solidFill>
                <a:schemeClr val="accent2"/>
              </a:solidFill>
            </a:endParaRPr>
          </a:p>
          <a:p>
            <a:pPr>
              <a:spcAft>
                <a:spcPct val="20000"/>
              </a:spcAft>
            </a:pPr>
            <a:r>
              <a:rPr lang="tr-TR" sz="2400"/>
              <a:t>Eğer o öncelikler içinde “</a:t>
            </a:r>
            <a:r>
              <a:rPr lang="tr-TR" sz="2400">
                <a:solidFill>
                  <a:schemeClr val="accent2"/>
                </a:solidFill>
              </a:rPr>
              <a:t>söz</a:t>
            </a:r>
            <a:r>
              <a:rPr lang="tr-TR" sz="2400">
                <a:solidFill>
                  <a:schemeClr val="bg1"/>
                </a:solidFill>
              </a:rPr>
              <a:t> </a:t>
            </a:r>
            <a:r>
              <a:rPr lang="tr-TR" sz="2400">
                <a:solidFill>
                  <a:schemeClr val="accent2"/>
                </a:solidFill>
              </a:rPr>
              <a:t>konusu</a:t>
            </a:r>
            <a:r>
              <a:rPr lang="tr-TR" sz="2400">
                <a:solidFill>
                  <a:schemeClr val="bg1"/>
                </a:solidFill>
              </a:rPr>
              <a:t> </a:t>
            </a:r>
            <a:r>
              <a:rPr lang="tr-TR" sz="2400">
                <a:solidFill>
                  <a:schemeClr val="accent2"/>
                </a:solidFill>
              </a:rPr>
              <a:t>ihtiyaç</a:t>
            </a:r>
            <a:r>
              <a:rPr lang="tr-TR" sz="2400"/>
              <a:t>” ilk sıralarda değilse “</a:t>
            </a:r>
            <a:r>
              <a:rPr lang="tr-TR" sz="2400">
                <a:solidFill>
                  <a:schemeClr val="accent2"/>
                </a:solidFill>
              </a:rPr>
              <a:t>idrak</a:t>
            </a:r>
            <a:r>
              <a:rPr lang="tr-TR" sz="2400"/>
              <a:t>” gerçekleşemez.</a:t>
            </a:r>
          </a:p>
          <a:p>
            <a:pPr>
              <a:spcAft>
                <a:spcPct val="20000"/>
              </a:spcAft>
            </a:pPr>
            <a:r>
              <a:rPr lang="tr-TR" sz="2400"/>
              <a:t>İsrar, tehdit, özendirme vb girişimler, </a:t>
            </a:r>
            <a:r>
              <a:rPr lang="tr-TR" sz="2400">
                <a:solidFill>
                  <a:schemeClr val="bg1"/>
                </a:solidFill>
              </a:rPr>
              <a:t>öncelikler sıralamasını</a:t>
            </a:r>
            <a:r>
              <a:rPr lang="tr-TR" sz="2400"/>
              <a:t> </a:t>
            </a:r>
            <a:r>
              <a:rPr lang="tr-TR" sz="2400">
                <a:solidFill>
                  <a:schemeClr val="bg1"/>
                </a:solidFill>
              </a:rPr>
              <a:t>değiştiremez.</a:t>
            </a:r>
            <a:endParaRPr lang="tr-TR" sz="2400"/>
          </a:p>
          <a:p>
            <a:pPr>
              <a:spcAft>
                <a:spcPct val="20000"/>
              </a:spcAft>
            </a:pPr>
            <a:r>
              <a:rPr lang="tr-TR" sz="2400"/>
              <a:t>Ancak </a:t>
            </a:r>
            <a:r>
              <a:rPr lang="tr-TR" sz="2400">
                <a:solidFill>
                  <a:schemeClr val="accent2"/>
                </a:solidFill>
              </a:rPr>
              <a:t>kandırma girişimlerine</a:t>
            </a:r>
            <a:r>
              <a:rPr lang="tr-TR" sz="2400"/>
              <a:t> ortam hazırlar.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DA3E59F0-3C92-6147-9585-D190C66949E6}" type="slidenum">
              <a:rPr lang="tr-TR"/>
              <a:pPr lvl="1"/>
              <a:t>4</a:t>
            </a:fld>
            <a:endParaRPr lang="tr-TR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tr-TR" b="1"/>
              <a:t>Ön sıralarda ne var ki?</a:t>
            </a:r>
            <a:endParaRPr lang="en-US" b="1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9438" y="2052638"/>
            <a:ext cx="4094162" cy="41148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tr-TR"/>
              <a:t>Herhalde ön sıraları işgal eden başka “öncelikler” var!</a:t>
            </a:r>
          </a:p>
          <a:p>
            <a:pPr>
              <a:buFont typeface="Wingdings" charset="2"/>
              <a:buNone/>
            </a:pPr>
            <a:r>
              <a:rPr lang="tr-TR"/>
              <a:t>Biz farkında olmadan onlar bedenimizi, zihnimizi, ruhsal yapımızı megul ediyor.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9F32C3C-BC78-4540-97C9-92439B6E72B9}" type="slidenum">
              <a:rPr lang="tr-TR"/>
              <a:pPr lvl="1"/>
              <a:t>5</a:t>
            </a:fld>
            <a:endParaRPr lang="tr-TR"/>
          </a:p>
        </p:txBody>
      </p:sp>
      <p:pic>
        <p:nvPicPr>
          <p:cNvPr id="16386" name="Picture 2" descr="guliverin_ipler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8575"/>
            <a:ext cx="9144000" cy="6856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DB12E6F3-1B82-2A4C-8319-F2031797D9EC}" type="slidenum">
              <a:rPr lang="tr-TR"/>
              <a:pPr lvl="1"/>
              <a:t>6</a:t>
            </a:fld>
            <a:endParaRPr lang="tr-TR"/>
          </a:p>
        </p:txBody>
      </p:sp>
      <p:pic>
        <p:nvPicPr>
          <p:cNvPr id="18434" name="Picture 2" descr="sürükleyicil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8788"/>
            <a:ext cx="9144000" cy="579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8AA9F33C-6B64-294D-9D7A-285B9B97DB86}" type="slidenum">
              <a:rPr lang="tr-TR"/>
              <a:pPr lvl="1"/>
              <a:t>7</a:t>
            </a:fld>
            <a:endParaRPr lang="tr-TR"/>
          </a:p>
        </p:txBody>
      </p:sp>
      <p:pic>
        <p:nvPicPr>
          <p:cNvPr id="20482" name="Picture 2" descr="yabancidil_resim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5263" y="1295400"/>
            <a:ext cx="8753475" cy="4267200"/>
          </a:xfrm>
          <a:prstGeom prst="rect">
            <a:avLst/>
          </a:prstGeom>
          <a:noFill/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04800" y="228600"/>
            <a:ext cx="84216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rgbClr val="FFFF00"/>
                </a:solidFill>
                <a:latin typeface="Tahoma" charset="0"/>
              </a:rPr>
              <a:t>Örneğin, bir kişi şunlar “belirli” değilse, dil öğrenmeye “ikna” olunabilir mi?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AC3C5538-033B-A245-9A5D-D9A8C7E5ED4D}" type="slidenum">
              <a:rPr lang="tr-TR"/>
              <a:pPr lvl="1"/>
              <a:t>8</a:t>
            </a:fld>
            <a:endParaRPr lang="tr-TR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r>
              <a:rPr lang="tr-TR" sz="4000" b="1"/>
              <a:t>Şu ifadeler “belirlilik” açısından ne diyor????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153400" cy="4114800"/>
          </a:xfrm>
        </p:spPr>
        <p:txBody>
          <a:bodyPr/>
          <a:lstStyle/>
          <a:p>
            <a:pPr marL="768350" lvl="1">
              <a:spcAft>
                <a:spcPct val="20000"/>
              </a:spcAft>
            </a:pPr>
            <a:r>
              <a:rPr lang="tr-TR">
                <a:latin typeface="Lucida Grande CE" charset="-18"/>
              </a:rPr>
              <a:t>İş</a:t>
            </a:r>
            <a:r>
              <a:rPr lang="tr-TR"/>
              <a:t> ilanlarında genellikle belirtilen “</a:t>
            </a:r>
            <a:r>
              <a:rPr lang="tr-TR">
                <a:solidFill>
                  <a:schemeClr val="accent2"/>
                </a:solidFill>
              </a:rPr>
              <a:t>iyi</a:t>
            </a:r>
            <a:r>
              <a:rPr lang="tr-TR">
                <a:solidFill>
                  <a:schemeClr val="bg1"/>
                </a:solidFill>
              </a:rPr>
              <a:t> </a:t>
            </a:r>
            <a:r>
              <a:rPr lang="tr-TR">
                <a:solidFill>
                  <a:schemeClr val="accent2"/>
                </a:solidFill>
              </a:rPr>
              <a:t>düzeyde</a:t>
            </a:r>
            <a:r>
              <a:rPr lang="tr-TR"/>
              <a:t>” yabancı dil,</a:t>
            </a:r>
          </a:p>
          <a:p>
            <a:pPr marL="768350" lvl="1">
              <a:spcAft>
                <a:spcPct val="20000"/>
              </a:spcAft>
            </a:pPr>
            <a:r>
              <a:rPr lang="tr-TR"/>
              <a:t>“</a:t>
            </a:r>
            <a:r>
              <a:rPr lang="tr-TR">
                <a:solidFill>
                  <a:schemeClr val="accent2"/>
                </a:solidFill>
              </a:rPr>
              <a:t>Büyük bir firmanın yazışmalarını yürütecek düzeyde</a:t>
            </a:r>
            <a:r>
              <a:rPr lang="tr-TR"/>
              <a:t>” yabancı dil,</a:t>
            </a:r>
          </a:p>
          <a:p>
            <a:pPr marL="768350" lvl="1">
              <a:spcAft>
                <a:spcPct val="20000"/>
              </a:spcAft>
            </a:pPr>
            <a:r>
              <a:rPr lang="tr-TR"/>
              <a:t>“</a:t>
            </a:r>
            <a:r>
              <a:rPr lang="tr-TR">
                <a:solidFill>
                  <a:schemeClr val="accent2"/>
                </a:solidFill>
              </a:rPr>
              <a:t>Mükemmel düzeyde</a:t>
            </a:r>
            <a:r>
              <a:rPr lang="tr-TR"/>
              <a:t>” yabancı dil,</a:t>
            </a:r>
          </a:p>
          <a:p>
            <a:pPr marL="0" indent="0">
              <a:spcAft>
                <a:spcPct val="20000"/>
              </a:spcAft>
              <a:buFont typeface="Wingdings" charset="2"/>
              <a:buNone/>
            </a:pPr>
            <a:r>
              <a:rPr lang="tr-TR"/>
              <a:t>Ve benzer “</a:t>
            </a:r>
            <a:r>
              <a:rPr lang="tr-TR" sz="2800">
                <a:solidFill>
                  <a:schemeClr val="accent2"/>
                </a:solidFill>
              </a:rPr>
              <a:t>belirli gibi</a:t>
            </a:r>
            <a:r>
              <a:rPr lang="tr-TR"/>
              <a:t>” görünen, ama gerçekte “</a:t>
            </a:r>
            <a:r>
              <a:rPr lang="tr-TR" sz="2800">
                <a:solidFill>
                  <a:schemeClr val="accent2"/>
                </a:solidFill>
              </a:rPr>
              <a:t>belirsiz</a:t>
            </a:r>
            <a:r>
              <a:rPr lang="tr-TR"/>
              <a:t>” amaçlar.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</a:t>
            </a:r>
            <a:r>
              <a:rPr lang="tr-TR"/>
              <a:t> Copyright M.Tınaz Titiz, 2010, SMUH</a:t>
            </a:r>
            <a:r>
              <a:rPr lang="en-US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9C74B46A-9083-324F-87F7-E52D53A90274}" type="slidenum">
              <a:rPr lang="tr-TR"/>
              <a:pPr lvl="1"/>
              <a:t>9</a:t>
            </a:fld>
            <a:endParaRPr lang="tr-TR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847013" cy="936625"/>
          </a:xfrm>
          <a:noFill/>
          <a:ln/>
        </p:spPr>
        <p:txBody>
          <a:bodyPr/>
          <a:lstStyle/>
          <a:p>
            <a:r>
              <a:rPr lang="tr-TR" sz="4000" b="1"/>
              <a:t>Bir de şöyle bakın!</a:t>
            </a:r>
          </a:p>
        </p:txBody>
      </p:sp>
      <p:pic>
        <p:nvPicPr>
          <p:cNvPr id="24579" name="Picture 3" descr="yabancidil_resim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71600"/>
            <a:ext cx="904875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ğitim">
  <a:themeElements>
    <a:clrScheme name="1_Eğitim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1_Eğitim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1_Eğitim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ğitim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ğitim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ğitim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ğitim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PPT_bos_slide</Template>
  <TotalTime>31</TotalTime>
  <Words>1473</Words>
  <Application>Microsoft Macintosh PowerPoint</Application>
  <PresentationFormat>On-screen Show (4:3)</PresentationFormat>
  <Paragraphs>191</Paragraphs>
  <Slides>27</Slides>
  <Notes>27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1_Eğitim</vt:lpstr>
      <vt:lpstr>Hepimiz –doğuştan- birer öğrenme uzmanıyız!</vt:lpstr>
      <vt:lpstr>Örneğin, Yabancı Dil Niye –çoğunlukla-öğrenilemiyor, nasıl kolay öğrenilebilir?</vt:lpstr>
      <vt:lpstr>O Halde ihtiyaç empoze etmeyin, idrak edilmesini sağlayın!</vt:lpstr>
      <vt:lpstr>Ön sıralarda ne var ki?</vt:lpstr>
      <vt:lpstr>Slide 5</vt:lpstr>
      <vt:lpstr>Slide 6</vt:lpstr>
      <vt:lpstr>Slide 7</vt:lpstr>
      <vt:lpstr>Şu ifadeler “belirlilik” açısından ne diyor????</vt:lpstr>
      <vt:lpstr>Bir de şöyle bakın!</vt:lpstr>
      <vt:lpstr>“İdrak için ikna”: Peki ama nasıl?</vt:lpstr>
      <vt:lpstr>“İdrak için ikna”: Peki ama nasıl? (devam)</vt:lpstr>
      <vt:lpstr>Yaşam öğrenmekten ibarettir</vt:lpstr>
      <vt:lpstr>Lütfen genişletin!</vt:lpstr>
      <vt:lpstr>Öğrenme Makinesinin En Temel Amacı!</vt:lpstr>
      <vt:lpstr>Temel araç: “Öğrenmek” </vt:lpstr>
      <vt:lpstr>Her an, her şeyden öğrenme!</vt:lpstr>
      <vt:lpstr>Uyum (öğrenme) ve Başarı</vt:lpstr>
      <vt:lpstr>(İhtiyaçlar) ve (öğrenme) ilişkisi!</vt:lpstr>
      <vt:lpstr>İşte “öğrenmeyi öğrenme”nin sırrı!</vt:lpstr>
      <vt:lpstr>‘Öğrenilmiş Çaresizlik’</vt:lpstr>
      <vt:lpstr>Ve Öğrenme Devrimi (Learning Revolution) !</vt:lpstr>
      <vt:lpstr>Öğrenmenin 3 gizi!</vt:lpstr>
      <vt:lpstr>1717 den bu yana ~300 yıl</vt:lpstr>
      <vt:lpstr>Ve artık günümüz!  Yeni, “Öğrenen Toplum”da 7 ağ (network)</vt:lpstr>
      <vt:lpstr>Sanayi Devrimi  Enformasyon Devrimi Öğrenme Devrimi</vt:lpstr>
      <vt:lpstr>SONUÇ!</vt:lpstr>
      <vt:lpstr>Slide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tinaz</dc:creator>
  <cp:lastModifiedBy>Tınaz Titiz</cp:lastModifiedBy>
  <cp:revision>18</cp:revision>
  <dcterms:created xsi:type="dcterms:W3CDTF">2011-07-21T14:14:35Z</dcterms:created>
  <dcterms:modified xsi:type="dcterms:W3CDTF">2011-07-21T14:15:22Z</dcterms:modified>
</cp:coreProperties>
</file>